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1" r:id="rId3"/>
    <p:sldId id="289" r:id="rId4"/>
    <p:sldId id="290" r:id="rId5"/>
    <p:sldId id="262" r:id="rId6"/>
    <p:sldId id="291" r:id="rId7"/>
    <p:sldId id="265" r:id="rId8"/>
    <p:sldId id="292" r:id="rId9"/>
    <p:sldId id="270" r:id="rId10"/>
    <p:sldId id="293" r:id="rId11"/>
    <p:sldId id="274" r:id="rId12"/>
    <p:sldId id="288" r:id="rId13"/>
    <p:sldId id="294" r:id="rId14"/>
    <p:sldId id="258" r:id="rId15"/>
    <p:sldId id="271" r:id="rId16"/>
    <p:sldId id="259" r:id="rId17"/>
    <p:sldId id="295" r:id="rId18"/>
    <p:sldId id="275" r:id="rId19"/>
    <p:sldId id="276" r:id="rId20"/>
    <p:sldId id="277" r:id="rId21"/>
    <p:sldId id="296" r:id="rId22"/>
    <p:sldId id="278" r:id="rId23"/>
    <p:sldId id="297" r:id="rId24"/>
    <p:sldId id="279" r:id="rId25"/>
    <p:sldId id="298" r:id="rId26"/>
    <p:sldId id="280" r:id="rId27"/>
    <p:sldId id="299" r:id="rId28"/>
    <p:sldId id="282" r:id="rId29"/>
    <p:sldId id="300" r:id="rId30"/>
    <p:sldId id="266" r:id="rId31"/>
    <p:sldId id="301" r:id="rId32"/>
    <p:sldId id="267" r:id="rId33"/>
    <p:sldId id="268" r:id="rId34"/>
    <p:sldId id="302" r:id="rId35"/>
    <p:sldId id="269" r:id="rId36"/>
    <p:sldId id="303" r:id="rId37"/>
    <p:sldId id="272" r:id="rId38"/>
    <p:sldId id="304" r:id="rId39"/>
    <p:sldId id="283" r:id="rId40"/>
    <p:sldId id="305" r:id="rId41"/>
    <p:sldId id="284" r:id="rId42"/>
    <p:sldId id="306" r:id="rId43"/>
    <p:sldId id="285" r:id="rId44"/>
    <p:sldId id="307" r:id="rId45"/>
    <p:sldId id="286" r:id="rId46"/>
    <p:sldId id="308" r:id="rId47"/>
    <p:sldId id="287" r:id="rId48"/>
    <p:sldId id="309" r:id="rId49"/>
    <p:sldId id="26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2362" autoAdjust="0"/>
  </p:normalViewPr>
  <p:slideViewPr>
    <p:cSldViewPr>
      <p:cViewPr>
        <p:scale>
          <a:sx n="110" d="100"/>
          <a:sy n="110" d="100"/>
        </p:scale>
        <p:origin x="-1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D44BEB4-9CBC-496F-9522-FDFE2C1A87E8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7B271B4-BFF4-4935-8A82-A7A855EEAC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stamp/stamp.jsp?tp=&amp;arnumber=1611344" TargetMode="External"/><Relationship Id="rId2" Type="http://schemas.openxmlformats.org/officeDocument/2006/relationships/hyperlink" Target="http://ieeexplore.ieee.org/stamp/stamp.jsp?tp=&amp;arnumber=477043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eeexplore.ieee.org/stamp/stamp.jsp?tp=&amp;arnumber=4463309&amp;tag=1" TargetMode="External"/><Relationship Id="rId4" Type="http://schemas.openxmlformats.org/officeDocument/2006/relationships/hyperlink" Target="http://ieeexplore.ieee.org/stamp/stamp.jsp?tp=&amp;arnumber=169306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59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CHARGE PUMPS FOR PLLs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1800" dirty="0" smtClean="0"/>
              <a:t>BY R. F. ADDO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6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Charge Injection and Clock </a:t>
            </a:r>
            <a:r>
              <a:rPr lang="en-US" sz="1700" dirty="0" err="1">
                <a:solidFill>
                  <a:srgbClr val="FF0000"/>
                </a:solidFill>
              </a:rPr>
              <a:t>Feedthrough</a:t>
            </a:r>
            <a:endParaRPr lang="en-US" sz="1700" dirty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9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590" y="228600"/>
            <a:ext cx="8763000" cy="649928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Charge Injection</a:t>
            </a:r>
          </a:p>
          <a:p>
            <a:r>
              <a:rPr lang="en-US" sz="1050" dirty="0" smtClean="0"/>
              <a:t>Charge </a:t>
            </a:r>
            <a:r>
              <a:rPr lang="en-US" sz="1050" dirty="0"/>
              <a:t>injection is another consideration when designing a good CP. </a:t>
            </a:r>
            <a:endParaRPr lang="en-US" sz="1050" dirty="0" smtClean="0"/>
          </a:p>
          <a:p>
            <a:r>
              <a:rPr lang="en-US" sz="1050" dirty="0" smtClean="0"/>
              <a:t>When </a:t>
            </a:r>
            <a:r>
              <a:rPr lang="en-US" sz="1050" dirty="0"/>
              <a:t>the current source/sink switches </a:t>
            </a:r>
            <a:r>
              <a:rPr lang="en-US" sz="1050" dirty="0" smtClean="0"/>
              <a:t>(</a:t>
            </a:r>
            <a:r>
              <a:rPr lang="en-US" sz="1050" dirty="0" err="1" smtClean="0"/>
              <a:t>eg</a:t>
            </a:r>
            <a:r>
              <a:rPr lang="en-US" sz="1050" dirty="0" smtClean="0"/>
              <a:t>. SM2) are on, </a:t>
            </a:r>
            <a:r>
              <a:rPr lang="en-US" sz="1050" dirty="0"/>
              <a:t>there are charges under the gate of the transistor. </a:t>
            </a:r>
            <a:endParaRPr lang="en-US" sz="1050" dirty="0" smtClean="0"/>
          </a:p>
          <a:p>
            <a:r>
              <a:rPr lang="en-US" sz="1050" dirty="0" smtClean="0"/>
              <a:t>When </a:t>
            </a:r>
            <a:r>
              <a:rPr lang="en-US" sz="1050" dirty="0"/>
              <a:t>the switch is turned off, the charge under the gate will be injected to the </a:t>
            </a:r>
            <a:r>
              <a:rPr lang="en-US" sz="1050" dirty="0" smtClean="0"/>
              <a:t>drain (node </a:t>
            </a:r>
            <a:r>
              <a:rPr lang="en-US" sz="1050" dirty="0" err="1" smtClean="0"/>
              <a:t>Vc</a:t>
            </a:r>
            <a:r>
              <a:rPr lang="en-US" sz="1050" dirty="0" smtClean="0"/>
              <a:t>) </a:t>
            </a:r>
            <a:r>
              <a:rPr lang="en-US" sz="1050" dirty="0"/>
              <a:t>and the source </a:t>
            </a:r>
            <a:r>
              <a:rPr lang="en-US" sz="1050" dirty="0" smtClean="0"/>
              <a:t>(node Y) of </a:t>
            </a:r>
            <a:r>
              <a:rPr lang="en-US" sz="1050" dirty="0"/>
              <a:t>the transistor. </a:t>
            </a:r>
            <a:r>
              <a:rPr lang="en-US" sz="1050" dirty="0" smtClean="0"/>
              <a:t>  </a:t>
            </a:r>
          </a:p>
          <a:p>
            <a:r>
              <a:rPr lang="en-US" sz="1050" dirty="0" smtClean="0"/>
              <a:t>If the switch is </a:t>
            </a:r>
            <a:r>
              <a:rPr lang="en-US" sz="1050" dirty="0"/>
              <a:t>next to the output pin, the injected charge will cause ripple at the </a:t>
            </a:r>
            <a:r>
              <a:rPr lang="en-US" sz="1050" dirty="0" smtClean="0"/>
              <a:t>output as shown in curve III of fig 4d. </a:t>
            </a:r>
          </a:p>
          <a:p>
            <a:pPr marL="109728" indent="0"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Clock </a:t>
            </a:r>
            <a:r>
              <a:rPr lang="en-US" sz="1100" dirty="0" err="1" smtClean="0">
                <a:solidFill>
                  <a:srgbClr val="FF0000"/>
                </a:solidFill>
              </a:rPr>
              <a:t>Feedthrough</a:t>
            </a:r>
            <a:endParaRPr lang="en-US" sz="1100" dirty="0" smtClean="0">
              <a:solidFill>
                <a:srgbClr val="FF0000"/>
              </a:solidFill>
            </a:endParaRPr>
          </a:p>
          <a:p>
            <a:r>
              <a:rPr lang="en-US" sz="1050" dirty="0" smtClean="0"/>
              <a:t>The </a:t>
            </a:r>
            <a:r>
              <a:rPr lang="en-US" sz="1050" dirty="0"/>
              <a:t>clock </a:t>
            </a:r>
            <a:r>
              <a:rPr lang="en-US" sz="1050" dirty="0" err="1"/>
              <a:t>feedthrough</a:t>
            </a:r>
            <a:r>
              <a:rPr lang="en-US" sz="1050" dirty="0"/>
              <a:t> mechanism is </a:t>
            </a:r>
            <a:r>
              <a:rPr lang="en-US" sz="1050" dirty="0" smtClean="0"/>
              <a:t>due to the coupling capacitance from the 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gate to both the source and drain of the CMOS device as shown in fig 4c.</a:t>
            </a:r>
          </a:p>
          <a:p>
            <a:r>
              <a:rPr lang="en-US" sz="1050" dirty="0"/>
              <a:t>When clock to </a:t>
            </a:r>
            <a:r>
              <a:rPr lang="en-US" sz="1050" dirty="0" smtClean="0"/>
              <a:t>NMOS goes high</a:t>
            </a:r>
            <a:r>
              <a:rPr lang="en-US" sz="1050" dirty="0"/>
              <a:t>, the clock signal feeds through the gate/drain </a:t>
            </a:r>
            <a:endParaRPr lang="en-US" sz="1050" dirty="0" smtClean="0"/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and gate/source </a:t>
            </a:r>
            <a:r>
              <a:rPr lang="en-US" sz="1050" dirty="0"/>
              <a:t>capacitors but because the NMOS is on, V</a:t>
            </a:r>
            <a:r>
              <a:rPr lang="en-US" sz="800" dirty="0"/>
              <a:t>in</a:t>
            </a:r>
            <a:r>
              <a:rPr lang="en-US" sz="1100" dirty="0"/>
              <a:t> </a:t>
            </a:r>
            <a:r>
              <a:rPr lang="en-US" sz="1050" dirty="0"/>
              <a:t>is connected to C</a:t>
            </a:r>
            <a:r>
              <a:rPr lang="en-US" sz="800" dirty="0"/>
              <a:t>L</a:t>
            </a:r>
          </a:p>
          <a:p>
            <a:pPr>
              <a:buClr>
                <a:srgbClr val="2DA2BF"/>
              </a:buClr>
            </a:pPr>
            <a:r>
              <a:rPr lang="en-US" sz="1050" dirty="0"/>
              <a:t>This charges </a:t>
            </a:r>
            <a:r>
              <a:rPr lang="en-US" sz="1050" dirty="0">
                <a:solidFill>
                  <a:prstClr val="black"/>
                </a:solidFill>
              </a:rPr>
              <a:t>C</a:t>
            </a:r>
            <a:r>
              <a:rPr lang="en-US" sz="800" dirty="0">
                <a:solidFill>
                  <a:prstClr val="black"/>
                </a:solidFill>
              </a:rPr>
              <a:t>L </a:t>
            </a:r>
            <a:r>
              <a:rPr lang="en-US" sz="1050" dirty="0">
                <a:solidFill>
                  <a:prstClr val="black"/>
                </a:solidFill>
              </a:rPr>
              <a:t>to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050" dirty="0"/>
              <a:t>V</a:t>
            </a:r>
            <a:r>
              <a:rPr lang="en-US" sz="800" dirty="0"/>
              <a:t>in </a:t>
            </a:r>
            <a:r>
              <a:rPr lang="en-US" sz="1050" dirty="0"/>
              <a:t>so the clock feed through has no effect on </a:t>
            </a:r>
            <a:r>
              <a:rPr lang="en-US" sz="1050" dirty="0" err="1"/>
              <a:t>V</a:t>
            </a:r>
            <a:r>
              <a:rPr lang="en-US" sz="800" dirty="0" err="1"/>
              <a:t>out</a:t>
            </a:r>
            <a:r>
              <a:rPr lang="en-US" sz="1200" dirty="0"/>
              <a:t>.</a:t>
            </a:r>
            <a:endParaRPr lang="en-US" sz="800" dirty="0">
              <a:solidFill>
                <a:prstClr val="black"/>
              </a:solidFill>
            </a:endParaRPr>
          </a:p>
          <a:p>
            <a:r>
              <a:rPr lang="en-US" sz="1050" dirty="0" smtClean="0"/>
              <a:t>When the clock goes low, the NMOS is off. This creates a capacitive voltage</a:t>
            </a:r>
          </a:p>
          <a:p>
            <a:pPr marL="109728" indent="0">
              <a:buNone/>
            </a:pPr>
            <a:r>
              <a:rPr lang="en-US" sz="1050" dirty="0" smtClean="0"/>
              <a:t>      divider between the gate/drain and C</a:t>
            </a:r>
            <a:r>
              <a:rPr lang="en-US" sz="800" dirty="0" smtClean="0"/>
              <a:t>L </a:t>
            </a:r>
          </a:p>
          <a:p>
            <a:r>
              <a:rPr lang="en-US" sz="1050" dirty="0" smtClean="0"/>
              <a:t>As a result, a portion of the clock signal appears across C</a:t>
            </a:r>
            <a:r>
              <a:rPr lang="en-US" sz="800" dirty="0" smtClean="0"/>
              <a:t>L</a:t>
            </a:r>
          </a:p>
          <a:p>
            <a:r>
              <a:rPr lang="en-US" sz="1050" dirty="0" smtClean="0"/>
              <a:t>This will cause a ripple at the output if the switches are placed next to the 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output terminal as shown in curve IV of fig 4d.</a:t>
            </a:r>
          </a:p>
          <a:p>
            <a:r>
              <a:rPr lang="en-US" sz="1050" dirty="0" smtClean="0"/>
              <a:t>A solution involves placement of the switch away from the output node or to 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place the switch at the source as shown in fig 4b. This will reduce the charge 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injection and clock </a:t>
            </a:r>
            <a:r>
              <a:rPr lang="en-US" sz="1050" dirty="0" err="1" smtClean="0"/>
              <a:t>feedthrough</a:t>
            </a:r>
            <a:r>
              <a:rPr lang="en-US" sz="1050" dirty="0" smtClean="0"/>
              <a:t> effects.</a:t>
            </a:r>
          </a:p>
          <a:p>
            <a:pPr marL="109728" indent="0">
              <a:buNone/>
            </a:pPr>
            <a:endParaRPr lang="en-US" sz="1100" dirty="0" smtClean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3554" y="15815"/>
            <a:ext cx="8229600" cy="288985"/>
          </a:xfrm>
        </p:spPr>
        <p:txBody>
          <a:bodyPr>
            <a:normAutofit fontScale="90000"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Non – Ideal Behavior: Charge Injection and Clock </a:t>
            </a:r>
            <a:r>
              <a:rPr lang="en-US" sz="1400" dirty="0" err="1" smtClean="0">
                <a:solidFill>
                  <a:srgbClr val="FF0000"/>
                </a:solidFill>
              </a:rPr>
              <a:t>Feedthrough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3076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324526"/>
            <a:ext cx="2325953" cy="173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"/>
          <p:cNvSpPr txBox="1">
            <a:spLocks/>
          </p:cNvSpPr>
          <p:nvPr/>
        </p:nvSpPr>
        <p:spPr>
          <a:xfrm>
            <a:off x="3598909" y="6086622"/>
            <a:ext cx="2658456" cy="4191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800" dirty="0"/>
              <a:t>Fig </a:t>
            </a:r>
            <a:r>
              <a:rPr lang="en-US" sz="800" dirty="0" smtClean="0"/>
              <a:t>4b. Placing the switch near the source to reduce the charge injection </a:t>
            </a:r>
            <a:r>
              <a:rPr lang="en-US" sz="800" dirty="0" err="1" smtClean="0"/>
              <a:t>anf</a:t>
            </a:r>
            <a:r>
              <a:rPr lang="en-US" sz="800" dirty="0" smtClean="0"/>
              <a:t> the clock </a:t>
            </a:r>
            <a:r>
              <a:rPr lang="en-US" sz="800" dirty="0" err="1" smtClean="0"/>
              <a:t>feedthrough</a:t>
            </a:r>
            <a:r>
              <a:rPr lang="en-US" sz="800" dirty="0" smtClean="0"/>
              <a:t> effects in a charge pump</a:t>
            </a:r>
            <a:endParaRPr lang="en-US" sz="800" dirty="0"/>
          </a:p>
        </p:txBody>
      </p:sp>
      <p:pic>
        <p:nvPicPr>
          <p:cNvPr id="6" name="Picture 5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01563"/>
            <a:ext cx="1828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295400" y="5900988"/>
            <a:ext cx="2590799" cy="399037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900" dirty="0"/>
              <a:t>Fig </a:t>
            </a:r>
            <a:r>
              <a:rPr lang="en-US" sz="900" dirty="0" smtClean="0"/>
              <a:t>4a. </a:t>
            </a:r>
            <a:r>
              <a:rPr lang="en-US" sz="900" dirty="0"/>
              <a:t>Schematic of conventional charge </a:t>
            </a:r>
            <a:r>
              <a:rPr lang="en-US" sz="900" dirty="0" smtClean="0"/>
              <a:t>pump with a unity gain amplifier [5]</a:t>
            </a:r>
            <a:endParaRPr lang="en-US" sz="900" dirty="0"/>
          </a:p>
        </p:txBody>
      </p:sp>
      <p:pic>
        <p:nvPicPr>
          <p:cNvPr id="1026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811" y="3276600"/>
            <a:ext cx="2150081" cy="218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6267429" y="5578434"/>
            <a:ext cx="2525486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050" dirty="0"/>
              <a:t>Fig. </a:t>
            </a:r>
            <a:r>
              <a:rPr lang="en-US" sz="1050" dirty="0" smtClean="0"/>
              <a:t>4d. </a:t>
            </a:r>
            <a:r>
              <a:rPr lang="en-US" sz="1050" dirty="0"/>
              <a:t>Output waveforms, </a:t>
            </a:r>
            <a:r>
              <a:rPr lang="en-US" sz="1050" dirty="0" smtClean="0"/>
              <a:t> </a:t>
            </a:r>
            <a:r>
              <a:rPr lang="en-US" sz="1050" dirty="0"/>
              <a:t>various non-ideal </a:t>
            </a:r>
            <a:r>
              <a:rPr lang="en-US" sz="1050" dirty="0" smtClean="0"/>
              <a:t>cases  [5].</a:t>
            </a:r>
            <a:endParaRPr lang="en-US" sz="1050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04194" y="1474090"/>
            <a:ext cx="1551316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ontent Placeholder 1"/>
          <p:cNvSpPr txBox="1">
            <a:spLocks/>
          </p:cNvSpPr>
          <p:nvPr/>
        </p:nvSpPr>
        <p:spPr>
          <a:xfrm>
            <a:off x="6480179" y="2957773"/>
            <a:ext cx="1676400" cy="20955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800" dirty="0"/>
              <a:t>Fig </a:t>
            </a:r>
            <a:r>
              <a:rPr lang="en-US" sz="800" dirty="0" smtClean="0"/>
              <a:t>4c. Clock </a:t>
            </a:r>
            <a:r>
              <a:rPr lang="en-US" sz="800" dirty="0" err="1" smtClean="0"/>
              <a:t>Feedthrough</a:t>
            </a:r>
            <a:endParaRPr lang="en-US" sz="800" dirty="0"/>
          </a:p>
        </p:txBody>
      </p:sp>
      <p:sp>
        <p:nvSpPr>
          <p:cNvPr id="2" name="TextBox 1"/>
          <p:cNvSpPr txBox="1"/>
          <p:nvPr/>
        </p:nvSpPr>
        <p:spPr>
          <a:xfrm>
            <a:off x="6466550" y="2454698"/>
            <a:ext cx="391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r>
              <a:rPr lang="en-US" sz="900" dirty="0" smtClean="0"/>
              <a:t>in</a:t>
            </a:r>
            <a:endParaRPr lang="en-US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8441537" y="2618107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r>
              <a:rPr lang="en-US" sz="800" dirty="0" smtClean="0"/>
              <a:t>L</a:t>
            </a:r>
            <a:endParaRPr lang="en-US" sz="400" dirty="0"/>
          </a:p>
        </p:txBody>
      </p:sp>
      <p:sp>
        <p:nvSpPr>
          <p:cNvPr id="17" name="TextBox 16"/>
          <p:cNvSpPr txBox="1"/>
          <p:nvPr/>
        </p:nvSpPr>
        <p:spPr>
          <a:xfrm>
            <a:off x="8457352" y="2286000"/>
            <a:ext cx="471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V</a:t>
            </a:r>
            <a:r>
              <a:rPr lang="en-US" sz="900" dirty="0" err="1" smtClean="0"/>
              <a:t>out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2070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Non – Ideal Behavior: Charge Injection and Clock </a:t>
            </a:r>
            <a:r>
              <a:rPr lang="en-US" sz="1800" dirty="0" err="1" smtClean="0">
                <a:solidFill>
                  <a:srgbClr val="FF0000"/>
                </a:solidFill>
              </a:rPr>
              <a:t>Feedthrough</a:t>
            </a:r>
            <a:r>
              <a:rPr lang="en-US" sz="1800" dirty="0" smtClean="0">
                <a:solidFill>
                  <a:srgbClr val="FF0000"/>
                </a:solidFill>
              </a:rPr>
              <a:t> Reduction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925" y="533400"/>
            <a:ext cx="2454275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Content Placeholder 70"/>
          <p:cNvSpPr>
            <a:spLocks noGrp="1"/>
          </p:cNvSpPr>
          <p:nvPr>
            <p:ph idx="1"/>
          </p:nvPr>
        </p:nvSpPr>
        <p:spPr>
          <a:xfrm>
            <a:off x="457200" y="609600"/>
            <a:ext cx="8305800" cy="53976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DUMMY SWITCH</a:t>
            </a:r>
          </a:p>
          <a:p>
            <a:r>
              <a:rPr lang="en-US" sz="1200" dirty="0" smtClean="0"/>
              <a:t>One of the way to reduce the clock </a:t>
            </a:r>
            <a:r>
              <a:rPr lang="en-US" sz="1200" dirty="0" err="1" smtClean="0"/>
              <a:t>feedthrough</a:t>
            </a:r>
            <a:r>
              <a:rPr lang="en-US" sz="1200" dirty="0" smtClean="0"/>
              <a:t> and the charge injection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by the use of a dummy switch as shown in fig 4e which is a MOS device </a:t>
            </a:r>
          </a:p>
          <a:p>
            <a:pPr marL="109728" indent="0">
              <a:buNone/>
            </a:pPr>
            <a:r>
              <a:rPr lang="en-US" sz="1200" dirty="0" smtClean="0"/>
              <a:t>     with its drain and source shorted and placed in series with the desired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switch M1 with its control signal being the inverted signal of that of M1.</a:t>
            </a:r>
          </a:p>
          <a:p>
            <a:r>
              <a:rPr lang="en-US" sz="1200" dirty="0" smtClean="0"/>
              <a:t>When M1 turns off, half of the charge is injected into M2 which is half </a:t>
            </a:r>
          </a:p>
          <a:p>
            <a:pPr marL="109728" indent="0">
              <a:buNone/>
            </a:pPr>
            <a:r>
              <a:rPr lang="en-US" sz="1200" dirty="0" smtClean="0"/>
              <a:t>     the size of M1.</a:t>
            </a:r>
          </a:p>
          <a:p>
            <a:r>
              <a:rPr lang="en-US" sz="1200" dirty="0" smtClean="0"/>
              <a:t>This charge injected by M1 is essentially matched by that induced by M2</a:t>
            </a:r>
          </a:p>
          <a:p>
            <a:pPr marL="109728" indent="0">
              <a:buNone/>
            </a:pPr>
            <a:r>
              <a:rPr lang="en-US" sz="1200" dirty="0" smtClean="0"/>
              <a:t>     hence overall charge injection is canceled.</a:t>
            </a:r>
          </a:p>
          <a:p>
            <a:r>
              <a:rPr lang="en-US" sz="1200" dirty="0" smtClean="0"/>
              <a:t>When M2 turns off, it will inject half of its charge in both directions but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since the drain and the source are shorted and M1 is on, all the charge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charge from M2 will be injected onto the low – impedance voltage driven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source which is charging C</a:t>
            </a:r>
            <a:r>
              <a:rPr lang="en-US" sz="800" dirty="0" smtClean="0"/>
              <a:t>L</a:t>
            </a:r>
          </a:p>
          <a:p>
            <a:r>
              <a:rPr lang="en-US" sz="1200" dirty="0" smtClean="0"/>
              <a:t>Therefore this charge will not affect the value of the voltage on C</a:t>
            </a:r>
            <a:r>
              <a:rPr lang="en-US" sz="800" dirty="0" smtClean="0"/>
              <a:t>L</a:t>
            </a:r>
            <a:endParaRPr lang="en-US" sz="900" dirty="0" smtClean="0"/>
          </a:p>
          <a:p>
            <a:pPr marL="109728" indent="0">
              <a:buNone/>
            </a:pP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TRANSMISSION GATE</a:t>
            </a:r>
          </a:p>
          <a:p>
            <a:r>
              <a:rPr lang="en-US" sz="1200" dirty="0" smtClean="0"/>
              <a:t>A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approach is to replace the switch with a transmission gate</a:t>
            </a:r>
          </a:p>
          <a:p>
            <a:r>
              <a:rPr lang="en-US" sz="1200" dirty="0" smtClean="0"/>
              <a:t>This will result in lower changes in </a:t>
            </a:r>
            <a:r>
              <a:rPr lang="en-US" sz="1200" dirty="0" err="1" smtClean="0"/>
              <a:t>Vout</a:t>
            </a:r>
            <a:r>
              <a:rPr lang="en-US" sz="1200" dirty="0" smtClean="0"/>
              <a:t> because the complementary signal used will act to cancel each other out however a precise control of the complementary signals used is required (i.e. they must be switched exactly at the same time)</a:t>
            </a:r>
          </a:p>
          <a:p>
            <a:pPr marL="109728" indent="0">
              <a:buNone/>
            </a:pPr>
            <a:endParaRPr lang="en-US" sz="1200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6844814" y="129539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M1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7593152" y="1310252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M2</a:t>
            </a:r>
            <a:endParaRPr lang="en-US" sz="1200" dirty="0"/>
          </a:p>
        </p:txBody>
      </p:sp>
      <p:sp>
        <p:nvSpPr>
          <p:cNvPr id="81" name="Content Placeholder 1"/>
          <p:cNvSpPr txBox="1">
            <a:spLocks/>
          </p:cNvSpPr>
          <p:nvPr/>
        </p:nvSpPr>
        <p:spPr>
          <a:xfrm>
            <a:off x="6373952" y="1946637"/>
            <a:ext cx="2541448" cy="533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800" dirty="0"/>
              <a:t>Fig </a:t>
            </a:r>
            <a:r>
              <a:rPr lang="en-US" sz="800" dirty="0" smtClean="0"/>
              <a:t>4e. Using dummy switch to reduce the charge injection and the clock </a:t>
            </a:r>
            <a:r>
              <a:rPr lang="en-US" sz="800" dirty="0" err="1" smtClean="0"/>
              <a:t>feedthrough</a:t>
            </a:r>
            <a:r>
              <a:rPr lang="en-US" sz="800" dirty="0" smtClean="0"/>
              <a:t> effects in a charge pump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52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Current </a:t>
            </a:r>
            <a:r>
              <a:rPr lang="en-US" sz="1700" dirty="0" smtClean="0">
                <a:solidFill>
                  <a:srgbClr val="FF0000"/>
                </a:solidFill>
              </a:rPr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/>
          </a:bodyPr>
          <a:lstStyle/>
          <a:p>
            <a:r>
              <a:rPr lang="en-US" sz="1200" dirty="0" smtClean="0"/>
              <a:t>If </a:t>
            </a:r>
            <a:r>
              <a:rPr lang="en-US" sz="1200" dirty="0"/>
              <a:t>the current values </a:t>
            </a:r>
            <a:r>
              <a:rPr lang="en-US" sz="1200" dirty="0" err="1"/>
              <a:t>lup</a:t>
            </a:r>
            <a:r>
              <a:rPr lang="en-US" sz="1200" dirty="0"/>
              <a:t> and </a:t>
            </a:r>
            <a:r>
              <a:rPr lang="en-US" sz="1200" dirty="0" err="1" smtClean="0"/>
              <a:t>Idn</a:t>
            </a:r>
            <a:r>
              <a:rPr lang="en-US" sz="1200" dirty="0" smtClean="0"/>
              <a:t> are </a:t>
            </a:r>
            <a:r>
              <a:rPr lang="en-US" sz="1200" dirty="0"/>
              <a:t>not exactly same, or there is some delay between </a:t>
            </a:r>
            <a:r>
              <a:rPr lang="en-US" sz="1200" dirty="0" smtClean="0"/>
              <a:t>the controlled </a:t>
            </a:r>
            <a:r>
              <a:rPr lang="en-US" sz="1200" dirty="0"/>
              <a:t>signals UP and DN, then there will be </a:t>
            </a:r>
            <a:r>
              <a:rPr lang="en-US" sz="1200" dirty="0" smtClean="0"/>
              <a:t>a natural </a:t>
            </a:r>
            <a:r>
              <a:rPr lang="en-US" sz="1200" dirty="0"/>
              <a:t>phase error between </a:t>
            </a:r>
            <a:r>
              <a:rPr lang="en-US" sz="1200" dirty="0" smtClean="0"/>
              <a:t>reference frequency  and output frequency of the VCO </a:t>
            </a:r>
            <a:r>
              <a:rPr lang="en-US" sz="1200" dirty="0"/>
              <a:t>even if </a:t>
            </a:r>
            <a:r>
              <a:rPr lang="en-US" sz="1200" dirty="0" smtClean="0"/>
              <a:t>the PLL is in </a:t>
            </a:r>
            <a:r>
              <a:rPr lang="en-US" sz="1200" dirty="0"/>
              <a:t>locked state.</a:t>
            </a:r>
          </a:p>
          <a:p>
            <a:r>
              <a:rPr lang="en-US" sz="1200" dirty="0"/>
              <a:t>The reason is that the voltage </a:t>
            </a:r>
            <a:r>
              <a:rPr lang="en-US" sz="1200" dirty="0" err="1"/>
              <a:t>Vc</a:t>
            </a:r>
            <a:r>
              <a:rPr lang="en-US" sz="1200" dirty="0"/>
              <a:t> must be </a:t>
            </a:r>
            <a:r>
              <a:rPr lang="en-US" sz="1200" dirty="0" smtClean="0"/>
              <a:t>constant when </a:t>
            </a:r>
            <a:r>
              <a:rPr lang="en-US" sz="1200" dirty="0"/>
              <a:t>the PLL is locked. In other words the quantity </a:t>
            </a:r>
            <a:r>
              <a:rPr lang="en-US" sz="1200" dirty="0" smtClean="0"/>
              <a:t>of charge </a:t>
            </a:r>
            <a:r>
              <a:rPr lang="en-US" sz="1200" dirty="0" err="1" smtClean="0"/>
              <a:t>Q</a:t>
            </a:r>
            <a:r>
              <a:rPr lang="en-US" sz="900" dirty="0" err="1" smtClean="0"/>
              <a:t>charge</a:t>
            </a:r>
            <a:r>
              <a:rPr lang="en-US" sz="1200" dirty="0" smtClean="0"/>
              <a:t> </a:t>
            </a:r>
            <a:r>
              <a:rPr lang="en-US" sz="1200" dirty="0"/>
              <a:t>and the one of discharge </a:t>
            </a:r>
            <a:r>
              <a:rPr lang="en-US" sz="1200" dirty="0" err="1" smtClean="0"/>
              <a:t>Q</a:t>
            </a:r>
            <a:r>
              <a:rPr lang="en-US" sz="800" dirty="0" err="1" smtClean="0"/>
              <a:t>discharge</a:t>
            </a:r>
            <a:r>
              <a:rPr lang="en-US" sz="1200" dirty="0" smtClean="0"/>
              <a:t> </a:t>
            </a:r>
            <a:r>
              <a:rPr lang="en-US" sz="1200" dirty="0"/>
              <a:t>at </a:t>
            </a:r>
            <a:r>
              <a:rPr lang="en-US" sz="1200" dirty="0" smtClean="0"/>
              <a:t>the load </a:t>
            </a:r>
            <a:r>
              <a:rPr lang="en-US" sz="1200" dirty="0"/>
              <a:t>C</a:t>
            </a:r>
            <a:r>
              <a:rPr lang="en-US" sz="700" dirty="0"/>
              <a:t>L</a:t>
            </a:r>
            <a:r>
              <a:rPr lang="en-US" sz="1200" dirty="0"/>
              <a:t> must be equal at the </a:t>
            </a:r>
            <a:r>
              <a:rPr lang="en-US" sz="1200" dirty="0" smtClean="0"/>
              <a:t>time</a:t>
            </a:r>
          </a:p>
          <a:p>
            <a:pPr marL="109728" indent="0">
              <a:buNone/>
            </a:pPr>
            <a:endParaRPr lang="en-US" sz="1300" dirty="0" smtClean="0"/>
          </a:p>
          <a:p>
            <a:r>
              <a:rPr lang="en-US" sz="1300" dirty="0" err="1" smtClean="0"/>
              <a:t>Q</a:t>
            </a:r>
            <a:r>
              <a:rPr lang="en-US" sz="800" dirty="0" err="1" smtClean="0"/>
              <a:t>charge</a:t>
            </a:r>
            <a:r>
              <a:rPr lang="en-US" sz="1300" dirty="0" smtClean="0"/>
              <a:t> = </a:t>
            </a:r>
            <a:r>
              <a:rPr lang="en-US" sz="1300" dirty="0" err="1" smtClean="0"/>
              <a:t>l</a:t>
            </a:r>
            <a:r>
              <a:rPr lang="en-US" sz="900" dirty="0" err="1" smtClean="0"/>
              <a:t>up</a:t>
            </a:r>
            <a:r>
              <a:rPr lang="en-US" sz="1300" dirty="0" smtClean="0"/>
              <a:t> x </a:t>
            </a:r>
            <a:r>
              <a:rPr lang="en-US" sz="1300" dirty="0" err="1" smtClean="0"/>
              <a:t>t</a:t>
            </a:r>
            <a:r>
              <a:rPr lang="en-US" sz="900" dirty="0" err="1" smtClean="0"/>
              <a:t>up</a:t>
            </a:r>
            <a:r>
              <a:rPr lang="en-US" sz="1300" dirty="0"/>
              <a:t> </a:t>
            </a:r>
            <a:r>
              <a:rPr lang="en-US" sz="1300" dirty="0" smtClean="0"/>
              <a:t>= </a:t>
            </a:r>
            <a:r>
              <a:rPr lang="en-US" sz="1300" dirty="0" err="1" smtClean="0"/>
              <a:t>Q</a:t>
            </a:r>
            <a:r>
              <a:rPr lang="en-US" sz="800" dirty="0" err="1" smtClean="0"/>
              <a:t>discharge</a:t>
            </a:r>
            <a:r>
              <a:rPr lang="en-US" sz="1300" dirty="0"/>
              <a:t> </a:t>
            </a:r>
            <a:r>
              <a:rPr lang="en-US" sz="1300" dirty="0" smtClean="0"/>
              <a:t>= </a:t>
            </a:r>
            <a:r>
              <a:rPr lang="en-US" sz="1300" dirty="0" err="1" smtClean="0"/>
              <a:t>l</a:t>
            </a:r>
            <a:r>
              <a:rPr lang="en-US" sz="800" dirty="0" err="1" smtClean="0"/>
              <a:t>dn</a:t>
            </a:r>
            <a:r>
              <a:rPr lang="en-US" sz="1300" dirty="0" smtClean="0"/>
              <a:t> x </a:t>
            </a:r>
            <a:r>
              <a:rPr lang="en-US" sz="1300" dirty="0" err="1" smtClean="0"/>
              <a:t>t</a:t>
            </a:r>
            <a:r>
              <a:rPr lang="en-US" sz="800" dirty="0" err="1" smtClean="0"/>
              <a:t>dn</a:t>
            </a:r>
            <a:endParaRPr lang="en-US" sz="800" dirty="0" smtClean="0"/>
          </a:p>
          <a:p>
            <a:pPr marL="109728" indent="0">
              <a:buNone/>
            </a:pPr>
            <a:r>
              <a:rPr lang="en-US" sz="1300" dirty="0"/>
              <a:t> </a:t>
            </a:r>
            <a:r>
              <a:rPr lang="en-US" sz="1300" dirty="0" smtClean="0"/>
              <a:t>    </a:t>
            </a:r>
          </a:p>
          <a:p>
            <a:r>
              <a:rPr lang="en-US" sz="1200" dirty="0" smtClean="0"/>
              <a:t>where</a:t>
            </a:r>
            <a:r>
              <a:rPr lang="en-US" sz="1300" dirty="0" smtClean="0"/>
              <a:t> </a:t>
            </a:r>
            <a:r>
              <a:rPr lang="en-US" sz="1300" dirty="0" err="1" smtClean="0"/>
              <a:t>t</a:t>
            </a:r>
            <a:r>
              <a:rPr lang="en-US" sz="800" dirty="0" err="1" smtClean="0"/>
              <a:t>up</a:t>
            </a:r>
            <a:r>
              <a:rPr lang="en-US" sz="1050" dirty="0" smtClean="0"/>
              <a:t> </a:t>
            </a:r>
            <a:r>
              <a:rPr lang="en-US" sz="1300" dirty="0"/>
              <a:t> </a:t>
            </a:r>
            <a:r>
              <a:rPr lang="en-US" sz="1300" dirty="0" smtClean="0"/>
              <a:t>and </a:t>
            </a:r>
            <a:r>
              <a:rPr lang="en-US" sz="1300" dirty="0" err="1" smtClean="0"/>
              <a:t>t</a:t>
            </a:r>
            <a:r>
              <a:rPr lang="en-US" sz="800" dirty="0" err="1" smtClean="0"/>
              <a:t>dn</a:t>
            </a:r>
            <a:r>
              <a:rPr lang="en-US" sz="1300" dirty="0" smtClean="0"/>
              <a:t> </a:t>
            </a:r>
            <a:r>
              <a:rPr lang="en-US" sz="1200" dirty="0" smtClean="0"/>
              <a:t>are the charging and discharging times in one cycle</a:t>
            </a:r>
          </a:p>
          <a:p>
            <a:r>
              <a:rPr lang="en-US" sz="1200" dirty="0"/>
              <a:t>If the values of </a:t>
            </a:r>
            <a:r>
              <a:rPr lang="en-US" sz="1200" dirty="0" err="1"/>
              <a:t>l</a:t>
            </a:r>
            <a:r>
              <a:rPr lang="en-US" sz="800" dirty="0" err="1"/>
              <a:t>up</a:t>
            </a:r>
            <a:r>
              <a:rPr lang="en-US" sz="1200" dirty="0"/>
              <a:t> and </a:t>
            </a:r>
            <a:r>
              <a:rPr lang="en-US" sz="1200" dirty="0" err="1" smtClean="0"/>
              <a:t>I</a:t>
            </a:r>
            <a:r>
              <a:rPr lang="en-US" sz="900" dirty="0" err="1" smtClean="0"/>
              <a:t>dn</a:t>
            </a:r>
            <a:r>
              <a:rPr lang="en-US" sz="1200" dirty="0" smtClean="0"/>
              <a:t>, </a:t>
            </a:r>
            <a:r>
              <a:rPr lang="en-US" sz="1200" dirty="0"/>
              <a:t>are different, </a:t>
            </a:r>
            <a:r>
              <a:rPr lang="en-US" sz="1200" dirty="0" smtClean="0"/>
              <a:t>then there </a:t>
            </a:r>
            <a:r>
              <a:rPr lang="en-US" sz="1200" dirty="0"/>
              <a:t>has to be a constant difference of switch-on time </a:t>
            </a:r>
            <a:r>
              <a:rPr lang="el-GR" sz="1200" dirty="0" smtClean="0"/>
              <a:t>Δ</a:t>
            </a:r>
            <a:r>
              <a:rPr lang="en-US" sz="1200" dirty="0" smtClean="0"/>
              <a:t>t </a:t>
            </a:r>
            <a:r>
              <a:rPr lang="en-US" sz="1200" dirty="0"/>
              <a:t>between S</a:t>
            </a:r>
            <a:r>
              <a:rPr lang="en-US" sz="700" dirty="0"/>
              <a:t>M1</a:t>
            </a:r>
            <a:r>
              <a:rPr lang="en-US" sz="1200" dirty="0"/>
              <a:t> and S</a:t>
            </a:r>
            <a:r>
              <a:rPr lang="en-US" sz="700" dirty="0"/>
              <a:t>M2</a:t>
            </a:r>
            <a:r>
              <a:rPr lang="en-US" sz="1200" dirty="0"/>
              <a:t> at every comparing cycle, </a:t>
            </a:r>
            <a:r>
              <a:rPr lang="en-US" sz="1200" dirty="0" smtClean="0"/>
              <a:t>which means </a:t>
            </a:r>
            <a:r>
              <a:rPr lang="en-US" sz="1200" dirty="0"/>
              <a:t>a relevant phase difference </a:t>
            </a:r>
            <a:r>
              <a:rPr lang="el-GR" sz="1200" dirty="0" smtClean="0"/>
              <a:t>Δ</a:t>
            </a:r>
            <a:r>
              <a:rPr lang="en-US" sz="1800" dirty="0" err="1" smtClean="0"/>
              <a:t>ɵ</a:t>
            </a:r>
            <a:r>
              <a:rPr lang="en-US" sz="1100" dirty="0" err="1" smtClean="0"/>
              <a:t>o</a:t>
            </a:r>
            <a:r>
              <a:rPr lang="en-US" sz="1200" dirty="0" smtClean="0"/>
              <a:t>  exists at the two inputs </a:t>
            </a:r>
            <a:r>
              <a:rPr lang="en-US" sz="1200" dirty="0"/>
              <a:t>of P/FD, as illustrated in Fig. </a:t>
            </a:r>
            <a:r>
              <a:rPr lang="en-US" sz="1200" dirty="0" smtClean="0"/>
              <a:t>5.</a:t>
            </a:r>
          </a:p>
          <a:p>
            <a:r>
              <a:rPr lang="en-US" sz="1200" dirty="0" smtClean="0"/>
              <a:t>Specifically</a:t>
            </a:r>
            <a:r>
              <a:rPr lang="en-US" sz="1200" dirty="0"/>
              <a:t>, </a:t>
            </a:r>
            <a:r>
              <a:rPr lang="en-US" sz="1200" dirty="0" smtClean="0"/>
              <a:t>the phase </a:t>
            </a:r>
            <a:r>
              <a:rPr lang="en-US" sz="1200" dirty="0"/>
              <a:t>difference </a:t>
            </a:r>
            <a:r>
              <a:rPr lang="el-GR" sz="1200" dirty="0"/>
              <a:t>Δ</a:t>
            </a:r>
            <a:r>
              <a:rPr lang="en-US" sz="1800" dirty="0" err="1"/>
              <a:t>ɵ</a:t>
            </a:r>
            <a:r>
              <a:rPr lang="en-US" sz="1100" dirty="0" err="1"/>
              <a:t>o</a:t>
            </a:r>
            <a:r>
              <a:rPr lang="en-US" sz="1200" dirty="0" smtClean="0"/>
              <a:t> </a:t>
            </a:r>
            <a:r>
              <a:rPr lang="en-US" sz="1200" dirty="0"/>
              <a:t>between </a:t>
            </a:r>
            <a:r>
              <a:rPr lang="en-US" sz="1200" dirty="0" smtClean="0"/>
              <a:t>reference frequency </a:t>
            </a:r>
            <a:r>
              <a:rPr lang="en-US" sz="1200" dirty="0"/>
              <a:t>and </a:t>
            </a:r>
            <a:r>
              <a:rPr lang="en-US" sz="1200" dirty="0" smtClean="0"/>
              <a:t>the output frequency of the VCO will </a:t>
            </a:r>
            <a:r>
              <a:rPr lang="en-US" sz="1200" dirty="0"/>
              <a:t>always </a:t>
            </a:r>
            <a:r>
              <a:rPr lang="en-US" sz="1200" dirty="0" smtClean="0"/>
              <a:t>exists</a:t>
            </a:r>
            <a:r>
              <a:rPr lang="en-US" sz="1200" dirty="0"/>
              <a:t>, even </a:t>
            </a:r>
            <a:r>
              <a:rPr lang="en-US" sz="1200" dirty="0" smtClean="0"/>
              <a:t>when the </a:t>
            </a:r>
            <a:r>
              <a:rPr lang="en-US" sz="1200" dirty="0"/>
              <a:t>whole loop is in a locked state.</a:t>
            </a:r>
          </a:p>
          <a:p>
            <a:pPr marL="109728" indent="0">
              <a:buNone/>
            </a:pPr>
            <a:endParaRPr lang="en-US" sz="12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r>
              <a:rPr lang="en-US" sz="1300" dirty="0" smtClean="0"/>
              <a:t>[5]</a:t>
            </a:r>
            <a:endParaRPr lang="en-US" sz="1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Non – Ideal Behavior: Current Mismatch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7364413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2732314" y="6238504"/>
            <a:ext cx="5334000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Fig. </a:t>
            </a:r>
            <a:r>
              <a:rPr lang="en-US" sz="1200" dirty="0" smtClean="0"/>
              <a:t>5. </a:t>
            </a:r>
            <a:r>
              <a:rPr lang="en-US" sz="1200" dirty="0"/>
              <a:t>Mismatch issue in charge pump circuits</a:t>
            </a:r>
            <a:r>
              <a:rPr lang="en-US" sz="1200" dirty="0" smtClean="0"/>
              <a:t>.[5]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91431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Non – Ideal Behavior: Current Mismatch (cont.)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609600"/>
            <a:ext cx="8458200" cy="62484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400" dirty="0"/>
              <a:t>The classical method of reducing the current mismatch of the charge pump is to either increase the output resistance of the pump or to use a compensation </a:t>
            </a:r>
            <a:r>
              <a:rPr lang="en-US" sz="1400" dirty="0" smtClean="0"/>
              <a:t>method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1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400" dirty="0" smtClean="0"/>
              <a:t>The </a:t>
            </a:r>
            <a:r>
              <a:rPr lang="en-US" sz="1400" dirty="0"/>
              <a:t>output resistance of the charge pump can be increased by either using a </a:t>
            </a:r>
            <a:r>
              <a:rPr lang="en-US" sz="1400" dirty="0" err="1"/>
              <a:t>cascode</a:t>
            </a:r>
            <a:r>
              <a:rPr lang="en-US" sz="1400" dirty="0"/>
              <a:t> or a gain – boosting topology. This will however reduce </a:t>
            </a:r>
            <a:r>
              <a:rPr lang="en-US" sz="1400" dirty="0" smtClean="0"/>
              <a:t>the </a:t>
            </a:r>
            <a:r>
              <a:rPr lang="en-US" sz="1400" dirty="0"/>
              <a:t>output dynamic range and </a:t>
            </a:r>
            <a:r>
              <a:rPr lang="en-US" sz="1400" dirty="0" smtClean="0"/>
              <a:t>prevent </a:t>
            </a:r>
            <a:r>
              <a:rPr lang="en-US" sz="1400" dirty="0"/>
              <a:t>the use of the pump for low voltage </a:t>
            </a:r>
            <a:r>
              <a:rPr lang="en-US" sz="1400" dirty="0" smtClean="0"/>
              <a:t>operations</a:t>
            </a:r>
            <a:r>
              <a:rPr lang="en-US" sz="1400" dirty="0"/>
              <a:t>. </a:t>
            </a:r>
            <a:endParaRPr lang="en-US" sz="1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1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400" dirty="0" smtClean="0"/>
              <a:t>The </a:t>
            </a:r>
            <a:r>
              <a:rPr lang="en-US" sz="1400" dirty="0"/>
              <a:t>compensation method is implemented by the use of operational </a:t>
            </a:r>
            <a:r>
              <a:rPr lang="en-US" sz="1400" dirty="0" smtClean="0"/>
              <a:t>amplifier.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1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400" dirty="0" smtClean="0"/>
              <a:t>The </a:t>
            </a:r>
            <a:r>
              <a:rPr lang="en-US" sz="1400" dirty="0"/>
              <a:t>op – amp enables the pump currents to track each other and then compensate for any mismatch</a:t>
            </a:r>
            <a:r>
              <a:rPr lang="en-US" sz="1400" dirty="0" smtClean="0"/>
              <a:t>.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r>
              <a:rPr lang="en-US" sz="1400" dirty="0" smtClean="0"/>
              <a:t> 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400" dirty="0" smtClean="0"/>
              <a:t>This </a:t>
            </a:r>
            <a:r>
              <a:rPr lang="en-US" sz="1400" dirty="0"/>
              <a:t>will however result in higher power consumption and an area overhead due to the addition of the op – </a:t>
            </a:r>
            <a:r>
              <a:rPr lang="en-US" sz="1400" dirty="0" smtClean="0"/>
              <a:t>amp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14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400" dirty="0" smtClean="0"/>
              <a:t>Other sources of </a:t>
            </a:r>
            <a:r>
              <a:rPr lang="en-US" sz="1400" dirty="0"/>
              <a:t>current mismatch are </a:t>
            </a:r>
            <a:r>
              <a:rPr lang="en-US" sz="1400" dirty="0" smtClean="0"/>
              <a:t>process </a:t>
            </a:r>
            <a:r>
              <a:rPr lang="en-US" sz="1400" dirty="0"/>
              <a:t>variation </a:t>
            </a:r>
            <a:r>
              <a:rPr lang="en-US" sz="1400" dirty="0" smtClean="0"/>
              <a:t>and </a:t>
            </a:r>
            <a:r>
              <a:rPr lang="en-US" sz="1400" dirty="0"/>
              <a:t>charge sharing </a:t>
            </a:r>
            <a:r>
              <a:rPr lang="en-US" sz="1400" dirty="0" smtClean="0"/>
              <a:t>[6].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 smtClean="0">
                <a:solidFill>
                  <a:prstClr val="black"/>
                </a:solidFill>
              </a:rPr>
              <a:t>CONVENTIONAL </a:t>
            </a:r>
            <a:r>
              <a:rPr lang="en-US" sz="1400" dirty="0">
                <a:solidFill>
                  <a:prstClr val="black"/>
                </a:solidFill>
              </a:rPr>
              <a:t>CHARGE PUMP</a:t>
            </a:r>
          </a:p>
          <a:p>
            <a:pPr lvl="0">
              <a:buClr>
                <a:srgbClr val="2DA2BF"/>
              </a:buClr>
            </a:pPr>
            <a:r>
              <a:rPr lang="en-US" sz="1400" dirty="0">
                <a:solidFill>
                  <a:prstClr val="black"/>
                </a:solidFill>
              </a:rPr>
              <a:t>Fig </a:t>
            </a:r>
            <a:r>
              <a:rPr lang="en-US" sz="1400" dirty="0" smtClean="0">
                <a:solidFill>
                  <a:prstClr val="black"/>
                </a:solidFill>
              </a:rPr>
              <a:t>6a </a:t>
            </a:r>
            <a:r>
              <a:rPr lang="en-US" sz="1400" dirty="0">
                <a:solidFill>
                  <a:prstClr val="black"/>
                </a:solidFill>
              </a:rPr>
              <a:t>shows a conventional charge pump 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 schematic and fig </a:t>
            </a:r>
            <a:r>
              <a:rPr lang="en-US" sz="1400" dirty="0" smtClean="0">
                <a:solidFill>
                  <a:prstClr val="black"/>
                </a:solidFill>
              </a:rPr>
              <a:t>6b </a:t>
            </a:r>
            <a:r>
              <a:rPr lang="en-US" sz="1400" dirty="0">
                <a:solidFill>
                  <a:prstClr val="black"/>
                </a:solidFill>
              </a:rPr>
              <a:t>shows the current 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 matching </a:t>
            </a:r>
            <a:r>
              <a:rPr lang="en-US" sz="1400" dirty="0" smtClean="0">
                <a:solidFill>
                  <a:prstClr val="black"/>
                </a:solidFill>
              </a:rPr>
              <a:t>characteristics</a:t>
            </a:r>
          </a:p>
          <a:p>
            <a:pPr marL="109728" lvl="0" indent="0">
              <a:buClr>
                <a:srgbClr val="2DA2BF"/>
              </a:buClr>
              <a:buNone/>
            </a:pPr>
            <a:endParaRPr lang="en-US" sz="1400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en-US" sz="1400" dirty="0">
                <a:solidFill>
                  <a:prstClr val="black"/>
                </a:solidFill>
              </a:rPr>
              <a:t>When the VCP is equal to the biasing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 voltage VR </a:t>
            </a:r>
            <a:r>
              <a:rPr lang="en-US" sz="1400" dirty="0">
                <a:solidFill>
                  <a:prstClr val="black"/>
                </a:solidFill>
              </a:rPr>
              <a:t>of the PMOS, the pump – up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 current I</a:t>
            </a:r>
            <a:r>
              <a:rPr lang="en-US" sz="900" dirty="0" smtClean="0">
                <a:solidFill>
                  <a:prstClr val="black"/>
                </a:solidFill>
              </a:rPr>
              <a:t>UP </a:t>
            </a:r>
            <a:r>
              <a:rPr lang="en-US" sz="1400" dirty="0" smtClean="0">
                <a:solidFill>
                  <a:prstClr val="black"/>
                </a:solidFill>
              </a:rPr>
              <a:t>is </a:t>
            </a:r>
            <a:r>
              <a:rPr lang="en-US" sz="1400" dirty="0">
                <a:solidFill>
                  <a:prstClr val="black"/>
                </a:solidFill>
              </a:rPr>
              <a:t>equal to the pump – down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 current </a:t>
            </a:r>
            <a:r>
              <a:rPr lang="en-US" sz="1400" dirty="0">
                <a:solidFill>
                  <a:prstClr val="black"/>
                </a:solidFill>
              </a:rPr>
              <a:t>I</a:t>
            </a:r>
            <a:r>
              <a:rPr lang="en-US" sz="900" dirty="0">
                <a:solidFill>
                  <a:prstClr val="black"/>
                </a:solidFill>
              </a:rPr>
              <a:t>DN </a:t>
            </a:r>
            <a:endParaRPr lang="en-US" sz="9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endParaRPr lang="en-US" sz="900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en-US" sz="1400" dirty="0">
                <a:solidFill>
                  <a:prstClr val="black"/>
                </a:solidFill>
              </a:rPr>
              <a:t>When the </a:t>
            </a:r>
            <a:r>
              <a:rPr lang="en-US" sz="1400" dirty="0" err="1">
                <a:solidFill>
                  <a:prstClr val="black"/>
                </a:solidFill>
              </a:rPr>
              <a:t>the</a:t>
            </a:r>
            <a:r>
              <a:rPr lang="en-US" sz="1400" dirty="0">
                <a:solidFill>
                  <a:prstClr val="black"/>
                </a:solidFill>
              </a:rPr>
              <a:t> VCP deviates from the VR,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the difference </a:t>
            </a:r>
            <a:r>
              <a:rPr lang="en-US" sz="1400" dirty="0">
                <a:solidFill>
                  <a:prstClr val="black"/>
                </a:solidFill>
              </a:rPr>
              <a:t>between the pumping –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up and </a:t>
            </a:r>
            <a:r>
              <a:rPr lang="en-US" sz="1400" dirty="0">
                <a:solidFill>
                  <a:prstClr val="black"/>
                </a:solidFill>
              </a:rPr>
              <a:t>the pumping – down current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increases due to </a:t>
            </a:r>
            <a:r>
              <a:rPr lang="en-US" sz="1400" dirty="0">
                <a:solidFill>
                  <a:prstClr val="black"/>
                </a:solidFill>
              </a:rPr>
              <a:t>channel length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modulation </a:t>
            </a:r>
            <a:r>
              <a:rPr lang="en-US" sz="1400" dirty="0">
                <a:solidFill>
                  <a:prstClr val="black"/>
                </a:solidFill>
              </a:rPr>
              <a:t>effect. [2]</a:t>
            </a:r>
          </a:p>
          <a:p>
            <a:pPr marL="109728" indent="0">
              <a:buFont typeface="Wingdings 3"/>
              <a:buNone/>
            </a:pPr>
            <a:endParaRPr lang="en-US" sz="1400" dirty="0" smtClean="0"/>
          </a:p>
          <a:p>
            <a:pPr marL="109728" indent="0">
              <a:buFont typeface="Wingdings 3"/>
              <a:buNone/>
            </a:pPr>
            <a:endParaRPr lang="en-US" sz="1200" dirty="0" smtClean="0"/>
          </a:p>
          <a:p>
            <a:pPr marL="109728" indent="0">
              <a:buFont typeface="Wingdings 3"/>
              <a:buNone/>
            </a:pPr>
            <a:r>
              <a:rPr lang="en-US" sz="1200" dirty="0" smtClean="0"/>
              <a:t>[2]</a:t>
            </a:r>
          </a:p>
          <a:p>
            <a:pPr marL="109728" indent="0">
              <a:buFont typeface="Wingdings 3"/>
              <a:buNone/>
            </a:pPr>
            <a:r>
              <a:rPr lang="en-US" sz="1200" dirty="0" smtClean="0"/>
              <a:t> </a:t>
            </a:r>
          </a:p>
          <a:p>
            <a:pPr marL="109728" indent="0">
              <a:buFont typeface="Wingdings 3"/>
              <a:buNone/>
            </a:pPr>
            <a:endParaRPr lang="en-US" sz="1400" dirty="0" smtClean="0"/>
          </a:p>
          <a:p>
            <a:pPr marL="109728" indent="0">
              <a:buFont typeface="Wingdings 3"/>
              <a:buNone/>
            </a:pPr>
            <a:endParaRPr lang="en-US" sz="1400" dirty="0" smtClean="0"/>
          </a:p>
          <a:p>
            <a:pPr marL="109728" indent="0">
              <a:buFont typeface="Wingdings 3"/>
              <a:buNone/>
            </a:pPr>
            <a:endParaRPr lang="en-US" sz="1400" dirty="0" smtClean="0"/>
          </a:p>
          <a:p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3276600"/>
            <a:ext cx="2590800" cy="248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924" y="3352800"/>
            <a:ext cx="2277012" cy="250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4010025" y="5940105"/>
            <a:ext cx="2512299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6a</a:t>
            </a:r>
            <a:r>
              <a:rPr lang="en-US" dirty="0"/>
              <a:t>. Schematic of conventional charge pump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6982815" y="5940105"/>
            <a:ext cx="2465986" cy="504145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6b. Current matching characteristics the  </a:t>
            </a:r>
            <a:r>
              <a:rPr lang="en-US" dirty="0"/>
              <a:t>of conventional charge pump</a:t>
            </a:r>
          </a:p>
        </p:txBody>
      </p:sp>
    </p:spTree>
    <p:extLst>
      <p:ext uri="{BB962C8B-B14F-4D97-AF65-F5344CB8AC3E}">
        <p14:creationId xmlns:p14="http://schemas.microsoft.com/office/powerpoint/2010/main" val="216297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609600"/>
            <a:ext cx="8906412" cy="59436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CASCODE METHOD</a:t>
            </a:r>
          </a:p>
          <a:p>
            <a:pPr lvl="0">
              <a:buClr>
                <a:srgbClr val="2DA2BF"/>
              </a:buClr>
            </a:pPr>
            <a:r>
              <a:rPr lang="en-US" sz="1200" dirty="0">
                <a:solidFill>
                  <a:prstClr val="black"/>
                </a:solidFill>
              </a:rPr>
              <a:t>Fig </a:t>
            </a:r>
            <a:r>
              <a:rPr lang="en-US" sz="1200" dirty="0" smtClean="0">
                <a:solidFill>
                  <a:prstClr val="black"/>
                </a:solidFill>
              </a:rPr>
              <a:t>7a </a:t>
            </a:r>
            <a:r>
              <a:rPr lang="en-US" sz="1200" dirty="0">
                <a:solidFill>
                  <a:prstClr val="black"/>
                </a:solidFill>
              </a:rPr>
              <a:t>shows a </a:t>
            </a:r>
            <a:r>
              <a:rPr lang="en-US" sz="1200" dirty="0" smtClean="0">
                <a:solidFill>
                  <a:prstClr val="black"/>
                </a:solidFill>
              </a:rPr>
              <a:t>schematic of a conventional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200" dirty="0" smtClean="0">
                <a:solidFill>
                  <a:prstClr val="black"/>
                </a:solidFill>
              </a:rPr>
              <a:t>     </a:t>
            </a:r>
            <a:r>
              <a:rPr lang="en-US" sz="1200" dirty="0" err="1" smtClean="0">
                <a:solidFill>
                  <a:prstClr val="black"/>
                </a:solidFill>
              </a:rPr>
              <a:t>cascode</a:t>
            </a:r>
            <a:r>
              <a:rPr lang="en-US" sz="1200" dirty="0" smtClean="0">
                <a:solidFill>
                  <a:prstClr val="black"/>
                </a:solidFill>
              </a:rPr>
              <a:t> charge pump and fig 7b shows its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    current </a:t>
            </a:r>
            <a:r>
              <a:rPr lang="en-US" sz="1200" dirty="0">
                <a:solidFill>
                  <a:prstClr val="black"/>
                </a:solidFill>
              </a:rPr>
              <a:t>matching </a:t>
            </a:r>
            <a:r>
              <a:rPr lang="en-US" sz="1200" dirty="0" smtClean="0">
                <a:solidFill>
                  <a:prstClr val="black"/>
                </a:solidFill>
              </a:rPr>
              <a:t>characteristics</a:t>
            </a:r>
          </a:p>
          <a:p>
            <a:r>
              <a:rPr lang="en-US" sz="1200" dirty="0"/>
              <a:t>In the </a:t>
            </a:r>
            <a:r>
              <a:rPr lang="en-US" sz="1200" dirty="0" err="1"/>
              <a:t>cascode</a:t>
            </a:r>
            <a:r>
              <a:rPr lang="en-US" sz="1200" dirty="0"/>
              <a:t> CP, more </a:t>
            </a:r>
            <a:r>
              <a:rPr lang="en-US" sz="1200" dirty="0" err="1"/>
              <a:t>cascode</a:t>
            </a:r>
            <a:r>
              <a:rPr lang="en-US" sz="1200" dirty="0"/>
              <a:t> devices </a:t>
            </a:r>
            <a:r>
              <a:rPr lang="en-US" sz="1200" dirty="0" smtClean="0"/>
              <a:t>must</a:t>
            </a:r>
          </a:p>
          <a:p>
            <a:pPr marL="109728" indent="0">
              <a:buNone/>
            </a:pPr>
            <a:r>
              <a:rPr lang="en-US" sz="1200" dirty="0" smtClean="0"/>
              <a:t>     be</a:t>
            </a:r>
            <a:r>
              <a:rPr lang="en-US" sz="1200" dirty="0"/>
              <a:t> </a:t>
            </a:r>
            <a:r>
              <a:rPr lang="en-US" sz="1200" dirty="0" smtClean="0"/>
              <a:t>stacked </a:t>
            </a:r>
            <a:r>
              <a:rPr lang="en-US" sz="1200" dirty="0"/>
              <a:t>to increase the output </a:t>
            </a:r>
            <a:r>
              <a:rPr lang="en-US" sz="1200" dirty="0" smtClean="0"/>
              <a:t>resistance. </a:t>
            </a:r>
          </a:p>
          <a:p>
            <a:r>
              <a:rPr lang="en-US" sz="1200" dirty="0" smtClean="0"/>
              <a:t>By</a:t>
            </a:r>
            <a:r>
              <a:rPr lang="en-US" sz="1200" dirty="0"/>
              <a:t> </a:t>
            </a:r>
            <a:r>
              <a:rPr lang="en-US" sz="1200" dirty="0" smtClean="0"/>
              <a:t>increasing </a:t>
            </a:r>
            <a:r>
              <a:rPr lang="en-US" sz="1200" dirty="0"/>
              <a:t>the output resistance, current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mismatch can be reduced.</a:t>
            </a:r>
          </a:p>
          <a:p>
            <a:r>
              <a:rPr lang="en-US" sz="1200" dirty="0" smtClean="0"/>
              <a:t>However</a:t>
            </a:r>
            <a:r>
              <a:rPr lang="en-US" sz="1200" dirty="0"/>
              <a:t>, stacked </a:t>
            </a:r>
            <a:r>
              <a:rPr lang="en-US" sz="1200" dirty="0" err="1"/>
              <a:t>cascode</a:t>
            </a:r>
            <a:r>
              <a:rPr lang="en-US" sz="1200" dirty="0"/>
              <a:t> </a:t>
            </a:r>
            <a:r>
              <a:rPr lang="en-US" sz="1200" dirty="0" smtClean="0"/>
              <a:t>devices reduce </a:t>
            </a:r>
            <a:r>
              <a:rPr lang="en-US" sz="1200" dirty="0"/>
              <a:t>the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output </a:t>
            </a:r>
            <a:r>
              <a:rPr lang="en-US" sz="1200" dirty="0"/>
              <a:t>dynamic range</a:t>
            </a:r>
            <a:r>
              <a:rPr lang="en-US" sz="1200" dirty="0" smtClean="0"/>
              <a:t>.</a:t>
            </a:r>
            <a:endParaRPr lang="en-US" sz="1200" dirty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COMPENSATION </a:t>
            </a:r>
            <a:r>
              <a:rPr lang="en-US" sz="1400" dirty="0">
                <a:solidFill>
                  <a:srgbClr val="FF0000"/>
                </a:solidFill>
              </a:rPr>
              <a:t>METHOD</a:t>
            </a:r>
          </a:p>
          <a:p>
            <a:pPr lvl="0">
              <a:buClr>
                <a:srgbClr val="2DA2BF"/>
              </a:buClr>
            </a:pPr>
            <a:r>
              <a:rPr lang="en-US" sz="1400" dirty="0">
                <a:solidFill>
                  <a:prstClr val="black"/>
                </a:solidFill>
              </a:rPr>
              <a:t>This uses an op – amp to implement a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negative feedback loop which controls 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the PMOS bias voltage VR so that it 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matches the output voltage VCP </a:t>
            </a:r>
          </a:p>
          <a:p>
            <a:pPr lvl="0">
              <a:buClr>
                <a:srgbClr val="2DA2BF"/>
              </a:buClr>
            </a:pPr>
            <a:r>
              <a:rPr lang="en-US" sz="1400" dirty="0">
                <a:solidFill>
                  <a:prstClr val="black"/>
                </a:solidFill>
              </a:rPr>
              <a:t>This reduces the difference in current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 </a:t>
            </a:r>
            <a:r>
              <a:rPr lang="en-US" sz="1400" dirty="0" smtClean="0">
                <a:solidFill>
                  <a:prstClr val="black"/>
                </a:solidFill>
              </a:rPr>
              <a:t>which causes </a:t>
            </a:r>
            <a:r>
              <a:rPr lang="en-US" sz="1400" dirty="0">
                <a:solidFill>
                  <a:prstClr val="black"/>
                </a:solidFill>
              </a:rPr>
              <a:t>the pump – up current and 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the pump – down current to be equal.</a:t>
            </a:r>
          </a:p>
          <a:p>
            <a:pPr lvl="0">
              <a:buClr>
                <a:srgbClr val="2DA2BF"/>
              </a:buClr>
            </a:pPr>
            <a:r>
              <a:rPr lang="en-US" sz="1400" dirty="0">
                <a:solidFill>
                  <a:prstClr val="black"/>
                </a:solidFill>
              </a:rPr>
              <a:t>But there still exist a current variation 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     with the VCP. [2], [3]</a:t>
            </a:r>
          </a:p>
          <a:p>
            <a:pPr marL="109728" lvl="0" indent="0">
              <a:buClr>
                <a:srgbClr val="2DA2BF"/>
              </a:buClr>
              <a:buNone/>
            </a:pPr>
            <a:endParaRPr lang="en-US" sz="1400" dirty="0">
              <a:solidFill>
                <a:prstClr val="black"/>
              </a:solidFill>
            </a:endParaRPr>
          </a:p>
          <a:p>
            <a:pPr marL="109728" lvl="0" indent="0">
              <a:buClr>
                <a:srgbClr val="2DA2BF"/>
              </a:buClr>
              <a:buNone/>
            </a:pP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191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320" y="533399"/>
            <a:ext cx="2225479" cy="198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105" y="609601"/>
            <a:ext cx="197229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ontent Placeholder 1"/>
          <p:cNvSpPr txBox="1">
            <a:spLocks/>
          </p:cNvSpPr>
          <p:nvPr/>
        </p:nvSpPr>
        <p:spPr>
          <a:xfrm>
            <a:off x="4175320" y="2552700"/>
            <a:ext cx="2630385" cy="4191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7a</a:t>
            </a:r>
            <a:r>
              <a:rPr lang="en-US" dirty="0"/>
              <a:t>. Schematic of conventional </a:t>
            </a:r>
            <a:r>
              <a:rPr lang="en-US" dirty="0" err="1" smtClean="0"/>
              <a:t>cascode</a:t>
            </a:r>
            <a:r>
              <a:rPr lang="en-US" dirty="0" smtClean="0"/>
              <a:t> charge pump [2]</a:t>
            </a:r>
            <a:endParaRPr lang="en-US" dirty="0"/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6943105" y="2514600"/>
            <a:ext cx="2581895" cy="504145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7b. Current matching characteristics the  </a:t>
            </a:r>
            <a:r>
              <a:rPr lang="en-US" dirty="0"/>
              <a:t>of conventional </a:t>
            </a:r>
            <a:r>
              <a:rPr lang="en-US" dirty="0" err="1" smtClean="0"/>
              <a:t>cascode</a:t>
            </a:r>
            <a:r>
              <a:rPr lang="en-US" dirty="0" smtClean="0"/>
              <a:t> CP [2]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Non – Ideal Behavior: Current Mismatch Minimization (cont.)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739" y="3272518"/>
            <a:ext cx="21276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348718"/>
            <a:ext cx="1904999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Content Placeholder 1"/>
          <p:cNvSpPr txBox="1">
            <a:spLocks/>
          </p:cNvSpPr>
          <p:nvPr/>
        </p:nvSpPr>
        <p:spPr>
          <a:xfrm>
            <a:off x="4282044" y="5515655"/>
            <a:ext cx="2630385" cy="4191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7c. </a:t>
            </a:r>
            <a:r>
              <a:rPr lang="en-US" dirty="0"/>
              <a:t>Schematic of conventional </a:t>
            </a:r>
            <a:r>
              <a:rPr lang="en-US" dirty="0" smtClean="0"/>
              <a:t>compensated charge pump [2]</a:t>
            </a:r>
            <a:endParaRPr lang="en-US" dirty="0"/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6781800" y="5515655"/>
            <a:ext cx="2581895" cy="504145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7d. Current matching characteristics the  </a:t>
            </a:r>
            <a:r>
              <a:rPr lang="en-US" dirty="0"/>
              <a:t>of </a:t>
            </a:r>
            <a:r>
              <a:rPr lang="en-US" dirty="0" smtClean="0"/>
              <a:t>compensated CP [2]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5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>
                <a:solidFill>
                  <a:srgbClr val="FF0000"/>
                </a:solidFill>
              </a:rPr>
              <a:t>Charge pump </a:t>
            </a:r>
            <a:r>
              <a:rPr lang="en-US" sz="1700" dirty="0" smtClean="0">
                <a:solidFill>
                  <a:srgbClr val="FF0000"/>
                </a:solidFill>
              </a:rPr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18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sz="1200" dirty="0" smtClean="0"/>
              <a:t>This is also called the single – ended charge pump.</a:t>
            </a:r>
          </a:p>
          <a:p>
            <a:r>
              <a:rPr lang="en-US" sz="1200" dirty="0" smtClean="0"/>
              <a:t>It has a lower current consumption depending on the frequency of the PFD</a:t>
            </a:r>
          </a:p>
          <a:p>
            <a:r>
              <a:rPr lang="en-US" sz="1200" dirty="0" smtClean="0"/>
              <a:t>There are three topologies for this type of charge pump: the switch – in – drain, switch – in- gate and switch – in – source.</a:t>
            </a:r>
          </a:p>
          <a:p>
            <a:endParaRPr lang="en-US" sz="1200" dirty="0"/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Switch – in – Drain</a:t>
            </a:r>
          </a:p>
          <a:p>
            <a:r>
              <a:rPr lang="en-US" sz="1200" dirty="0" smtClean="0"/>
              <a:t>This </a:t>
            </a:r>
            <a:r>
              <a:rPr lang="en-US" sz="1200" dirty="0"/>
              <a:t>charge pump </a:t>
            </a:r>
            <a:r>
              <a:rPr lang="en-US" sz="1200" dirty="0" smtClean="0"/>
              <a:t>has its </a:t>
            </a:r>
            <a:r>
              <a:rPr lang="en-US" sz="1200" dirty="0"/>
              <a:t>switch at the drain of the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current mirror device</a:t>
            </a:r>
          </a:p>
          <a:p>
            <a:r>
              <a:rPr lang="en-US" sz="1200" dirty="0" smtClean="0"/>
              <a:t>When </a:t>
            </a:r>
            <a:r>
              <a:rPr lang="en-US" sz="1200" dirty="0"/>
              <a:t>the switch </a:t>
            </a:r>
            <a:r>
              <a:rPr lang="en-US" sz="1200" dirty="0" smtClean="0"/>
              <a:t>DW is </a:t>
            </a:r>
            <a:r>
              <a:rPr lang="en-US" sz="1200" dirty="0"/>
              <a:t>turned off, the current pulls </a:t>
            </a:r>
            <a:r>
              <a:rPr lang="en-US" sz="1200" dirty="0" smtClean="0"/>
              <a:t>the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/>
              <a:t>drain of </a:t>
            </a:r>
            <a:r>
              <a:rPr lang="en-US" sz="1200" dirty="0" smtClean="0"/>
              <a:t>M1to </a:t>
            </a:r>
            <a:r>
              <a:rPr lang="en-US" sz="1200" dirty="0"/>
              <a:t>ground. After the switch is turned on,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the </a:t>
            </a:r>
            <a:r>
              <a:rPr lang="en-US" sz="1200" dirty="0"/>
              <a:t>voltage at the drain </a:t>
            </a:r>
            <a:r>
              <a:rPr lang="en-US" sz="1200" dirty="0" smtClean="0"/>
              <a:t>of M1 </a:t>
            </a:r>
            <a:r>
              <a:rPr lang="en-US" sz="1200" dirty="0"/>
              <a:t>increases from </a:t>
            </a:r>
            <a:r>
              <a:rPr lang="en-US" sz="1200" dirty="0" smtClean="0"/>
              <a:t>0V </a:t>
            </a:r>
            <a:r>
              <a:rPr lang="en-US" sz="1200" dirty="0"/>
              <a:t>to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the </a:t>
            </a:r>
            <a:r>
              <a:rPr lang="en-US" sz="1200" dirty="0"/>
              <a:t>loop filter voltage held by PLL. </a:t>
            </a:r>
            <a:endParaRPr lang="en-US" sz="1200" dirty="0" smtClean="0"/>
          </a:p>
          <a:p>
            <a:r>
              <a:rPr lang="en-US" sz="1200" dirty="0" smtClean="0"/>
              <a:t>In the mean </a:t>
            </a:r>
            <a:r>
              <a:rPr lang="en-US" sz="1200" dirty="0"/>
              <a:t>time, M1 has to be in the linear region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/>
              <a:t>     till </a:t>
            </a:r>
            <a:r>
              <a:rPr lang="en-US" sz="1200" dirty="0"/>
              <a:t>the voltage at </a:t>
            </a:r>
            <a:r>
              <a:rPr lang="en-US" sz="1200" dirty="0" smtClean="0"/>
              <a:t>the drain </a:t>
            </a:r>
            <a:r>
              <a:rPr lang="en-US" sz="1200" dirty="0"/>
              <a:t>of MI is higher than the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minimum </a:t>
            </a:r>
            <a:r>
              <a:rPr lang="en-US" sz="1200" dirty="0"/>
              <a:t>saturation </a:t>
            </a:r>
            <a:r>
              <a:rPr lang="en-US" sz="1200" dirty="0" smtClean="0"/>
              <a:t>voltage</a:t>
            </a:r>
            <a:r>
              <a:rPr lang="en-US" sz="1200" b="1" dirty="0" smtClean="0"/>
              <a:t>.</a:t>
            </a:r>
          </a:p>
          <a:p>
            <a:r>
              <a:rPr lang="en-US" sz="1200" dirty="0" smtClean="0"/>
              <a:t>During this </a:t>
            </a:r>
            <a:r>
              <a:rPr lang="en-US" sz="1200" dirty="0"/>
              <a:t>time, high peak current is generated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/>
              <a:t>     due to voltage </a:t>
            </a:r>
            <a:r>
              <a:rPr lang="en-US" sz="1200" dirty="0"/>
              <a:t>difference </a:t>
            </a:r>
            <a:r>
              <a:rPr lang="en-US" sz="1200" dirty="0" smtClean="0"/>
              <a:t>of two </a:t>
            </a:r>
            <a:r>
              <a:rPr lang="en-US" sz="1200" dirty="0"/>
              <a:t>series turn-on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resistors </a:t>
            </a:r>
            <a:r>
              <a:rPr lang="en-US" sz="1200" dirty="0"/>
              <a:t>from the current mirror, M1, and </a:t>
            </a:r>
            <a:r>
              <a:rPr lang="en-US" sz="1200" dirty="0" smtClean="0"/>
              <a:t>the switch</a:t>
            </a:r>
            <a:r>
              <a:rPr lang="en-US" sz="1200" dirty="0"/>
              <a:t>. </a:t>
            </a:r>
            <a:endParaRPr lang="en-US" sz="1200" dirty="0" smtClean="0"/>
          </a:p>
          <a:p>
            <a:r>
              <a:rPr lang="en-US" sz="1200" dirty="0" smtClean="0"/>
              <a:t>On </a:t>
            </a:r>
            <a:r>
              <a:rPr lang="en-US" sz="1200" dirty="0"/>
              <a:t>the PMOS side, the same situation will occur and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the matching </a:t>
            </a:r>
            <a:r>
              <a:rPr lang="en-US" sz="1200" dirty="0"/>
              <a:t>of this peak current is difficult since </a:t>
            </a:r>
            <a:r>
              <a:rPr lang="en-US" sz="1200" dirty="0" smtClean="0"/>
              <a:t>the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/>
              <a:t>amount of the </a:t>
            </a:r>
            <a:r>
              <a:rPr lang="en-US" sz="1200" dirty="0" smtClean="0"/>
              <a:t>peak current </a:t>
            </a:r>
            <a:r>
              <a:rPr lang="en-US" sz="1200" dirty="0"/>
              <a:t>varies with the output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voltage.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It also has a high charge sharing between the node at </a:t>
            </a:r>
          </a:p>
          <a:p>
            <a:pPr marL="109728" indent="0">
              <a:buNone/>
            </a:pPr>
            <a:r>
              <a:rPr lang="en-US" sz="1200" dirty="0" smtClean="0">
                <a:solidFill>
                  <a:srgbClr val="0070C0"/>
                </a:solidFill>
              </a:rPr>
              <a:t>     drain of M1 and M2 and the loop filter when the switch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is turned on.</a:t>
            </a:r>
          </a:p>
          <a:p>
            <a:pPr marL="109728" indent="0">
              <a:buNone/>
            </a:pPr>
            <a:endParaRPr lang="en-US" sz="1200" dirty="0" smtClean="0"/>
          </a:p>
          <a:p>
            <a:pPr marL="109728" indent="0">
              <a:buNone/>
            </a:pPr>
            <a:endParaRPr lang="en-US" sz="1200" dirty="0"/>
          </a:p>
          <a:p>
            <a:pPr marL="109728" indent="0">
              <a:buNone/>
            </a:pPr>
            <a:r>
              <a:rPr lang="en-US" sz="1200" dirty="0" smtClean="0"/>
              <a:t>[1]</a:t>
            </a:r>
            <a:endParaRPr lang="en-US" sz="1200" dirty="0"/>
          </a:p>
          <a:p>
            <a:pPr marL="109728" indent="0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architectures: Type 1: Conventional Tristate  [1]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35242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257800" y="5554435"/>
            <a:ext cx="3124200" cy="4191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8. </a:t>
            </a:r>
            <a:r>
              <a:rPr lang="en-US" dirty="0"/>
              <a:t>Schematic of conventional </a:t>
            </a:r>
            <a:r>
              <a:rPr lang="en-US" dirty="0" smtClean="0"/>
              <a:t>switch – in – drain single – ended charge pump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Switch – in – Gate</a:t>
            </a:r>
          </a:p>
          <a:p>
            <a:r>
              <a:rPr lang="en-US" sz="1200" dirty="0" smtClean="0"/>
              <a:t>This type has its switch at the </a:t>
            </a:r>
            <a:r>
              <a:rPr lang="en-US" sz="1200" dirty="0"/>
              <a:t>gate </a:t>
            </a:r>
            <a:r>
              <a:rPr lang="en-US" sz="1200" dirty="0" smtClean="0"/>
              <a:t>instead </a:t>
            </a:r>
            <a:r>
              <a:rPr lang="en-US" sz="1200" dirty="0"/>
              <a:t>of the </a:t>
            </a:r>
            <a:r>
              <a:rPr lang="en-US" sz="1200" dirty="0" smtClean="0"/>
              <a:t>drain.</a:t>
            </a:r>
          </a:p>
          <a:p>
            <a:pPr marL="109728" indent="0">
              <a:buNone/>
            </a:pPr>
            <a:r>
              <a:rPr lang="en-US" sz="1200" dirty="0" smtClean="0"/>
              <a:t> </a:t>
            </a:r>
          </a:p>
          <a:p>
            <a:r>
              <a:rPr lang="en-US" sz="1200" dirty="0" smtClean="0"/>
              <a:t>With this topology</a:t>
            </a:r>
            <a:r>
              <a:rPr lang="en-US" sz="1200" dirty="0"/>
              <a:t>, the current mirrors are guaranteed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to </a:t>
            </a:r>
            <a:r>
              <a:rPr lang="en-US" sz="1200" dirty="0"/>
              <a:t>be in the </a:t>
            </a:r>
            <a:r>
              <a:rPr lang="en-US" sz="1200" dirty="0" smtClean="0"/>
              <a:t>saturation region</a:t>
            </a:r>
            <a:r>
              <a:rPr lang="en-US" sz="1200" dirty="0"/>
              <a:t>. </a:t>
            </a:r>
            <a:endParaRPr lang="en-US" sz="1200" dirty="0" smtClean="0"/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/>
              <a:t>To </a:t>
            </a:r>
            <a:r>
              <a:rPr lang="en-US" sz="1200" dirty="0"/>
              <a:t>achieve fast switching time, however, the bias current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of</a:t>
            </a:r>
            <a:r>
              <a:rPr lang="en-US" sz="1200" dirty="0"/>
              <a:t> </a:t>
            </a:r>
            <a:r>
              <a:rPr lang="en-US" sz="1200" dirty="0" smtClean="0"/>
              <a:t>M3 </a:t>
            </a:r>
            <a:r>
              <a:rPr lang="en-US" sz="1200" dirty="0"/>
              <a:t>and M4 may not be scaled down since the gm3,4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affects the switching </a:t>
            </a:r>
            <a:r>
              <a:rPr lang="en-US" sz="1200" dirty="0"/>
              <a:t>time constant in this configuration</a:t>
            </a:r>
            <a:r>
              <a:rPr lang="en-US" sz="1200" dirty="0" smtClean="0"/>
              <a:t>.</a:t>
            </a:r>
          </a:p>
          <a:p>
            <a:pPr marL="109728" indent="0">
              <a:buNone/>
            </a:pPr>
            <a:r>
              <a:rPr lang="en-US" sz="1200" dirty="0" smtClean="0"/>
              <a:t> </a:t>
            </a:r>
          </a:p>
          <a:p>
            <a:r>
              <a:rPr lang="en-US" sz="1200" dirty="0" smtClean="0"/>
              <a:t>The </a:t>
            </a:r>
            <a:r>
              <a:rPr lang="en-US" sz="1200" dirty="0"/>
              <a:t>gate capacitance </a:t>
            </a:r>
            <a:r>
              <a:rPr lang="en-US" sz="1200" dirty="0" smtClean="0"/>
              <a:t>of M1 </a:t>
            </a:r>
            <a:r>
              <a:rPr lang="en-US" sz="1200" dirty="0"/>
              <a:t>and M2 is substantial when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the </a:t>
            </a:r>
            <a:r>
              <a:rPr lang="en-US" sz="1200" dirty="0"/>
              <a:t>output current of the charge </a:t>
            </a:r>
            <a:r>
              <a:rPr lang="en-US" sz="1200" dirty="0" smtClean="0"/>
              <a:t>pump is high.</a:t>
            </a:r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>
                <a:solidFill>
                  <a:srgbClr val="0070C0"/>
                </a:solidFill>
              </a:rPr>
              <a:t>long </a:t>
            </a:r>
            <a:r>
              <a:rPr lang="en-US" sz="1200" dirty="0">
                <a:solidFill>
                  <a:srgbClr val="0070C0"/>
                </a:solidFill>
              </a:rPr>
              <a:t>channel </a:t>
            </a:r>
            <a:r>
              <a:rPr lang="en-US" sz="1200" dirty="0" smtClean="0">
                <a:solidFill>
                  <a:srgbClr val="0070C0"/>
                </a:solidFill>
              </a:rPr>
              <a:t>devices </a:t>
            </a:r>
            <a:r>
              <a:rPr lang="en-US" sz="1200" dirty="0">
                <a:solidFill>
                  <a:srgbClr val="0070C0"/>
                </a:solidFill>
              </a:rPr>
              <a:t>is used for better </a:t>
            </a:r>
            <a:r>
              <a:rPr lang="en-US" sz="1200" dirty="0" smtClean="0">
                <a:solidFill>
                  <a:srgbClr val="0070C0"/>
                </a:solidFill>
              </a:rPr>
              <a:t>current matching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this will lead to a large parasitic capacitance which will 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cause the charge sharing, charge injection and clock 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</a:t>
            </a:r>
            <a:r>
              <a:rPr lang="en-US" sz="1200" dirty="0" err="1" smtClean="0">
                <a:solidFill>
                  <a:srgbClr val="0070C0"/>
                </a:solidFill>
              </a:rPr>
              <a:t>feedthrough</a:t>
            </a:r>
            <a:r>
              <a:rPr lang="en-US" sz="1200" dirty="0" smtClean="0">
                <a:solidFill>
                  <a:srgbClr val="0070C0"/>
                </a:solidFill>
              </a:rPr>
              <a:t> to be high</a:t>
            </a:r>
          </a:p>
          <a:p>
            <a:pPr marL="109728" indent="0">
              <a:buNone/>
            </a:pPr>
            <a:r>
              <a:rPr lang="en-US" sz="1200" dirty="0" smtClean="0"/>
              <a:t>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architectures: Type 1: Conventional Tristate  [1] (cont.)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85800"/>
            <a:ext cx="3581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486400" y="4982935"/>
            <a:ext cx="3124200" cy="4191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9. </a:t>
            </a:r>
            <a:r>
              <a:rPr lang="en-US" dirty="0"/>
              <a:t>Schematic of conventional </a:t>
            </a:r>
            <a:r>
              <a:rPr lang="en-US" dirty="0" smtClean="0"/>
              <a:t>switch – in – gate single – ended charge pump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8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28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6737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Switch – in – Source</a:t>
            </a:r>
          </a:p>
          <a:p>
            <a:r>
              <a:rPr lang="en-US" sz="1100" dirty="0"/>
              <a:t>The </a:t>
            </a:r>
            <a:r>
              <a:rPr lang="en-US" sz="1100" dirty="0" smtClean="0"/>
              <a:t>switch can also be </a:t>
            </a:r>
            <a:r>
              <a:rPr lang="en-US" sz="1100" dirty="0"/>
              <a:t>located at the source of the </a:t>
            </a:r>
            <a:endParaRPr lang="en-US" sz="1100" dirty="0" smtClean="0"/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current </a:t>
            </a:r>
            <a:r>
              <a:rPr lang="en-US" sz="1100" dirty="0"/>
              <a:t>mirror </a:t>
            </a:r>
            <a:r>
              <a:rPr lang="en-US" sz="1100" dirty="0" smtClean="0"/>
              <a:t>device</a:t>
            </a:r>
          </a:p>
          <a:p>
            <a:r>
              <a:rPr lang="en-US" sz="1100" dirty="0" smtClean="0"/>
              <a:t>M1 </a:t>
            </a:r>
            <a:r>
              <a:rPr lang="en-US" sz="1100" dirty="0"/>
              <a:t>and M2 are in the saturation all the time. </a:t>
            </a:r>
            <a:endParaRPr lang="en-US" sz="1100" dirty="0" smtClean="0"/>
          </a:p>
          <a:p>
            <a:r>
              <a:rPr lang="en-US" sz="1100" dirty="0" smtClean="0"/>
              <a:t>The </a:t>
            </a:r>
            <a:r>
              <a:rPr lang="en-US" sz="1100" dirty="0"/>
              <a:t>gm3,4 does not affect the switching </a:t>
            </a:r>
            <a:r>
              <a:rPr lang="en-US" sz="1100" dirty="0" smtClean="0"/>
              <a:t>time as it </a:t>
            </a:r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did in the switch – in – gate type.</a:t>
            </a:r>
            <a:endParaRPr lang="en-US" sz="1100" dirty="0"/>
          </a:p>
          <a:p>
            <a:r>
              <a:rPr lang="en-US" sz="1100" dirty="0"/>
              <a:t>As a result, the low bias current can be used with </a:t>
            </a:r>
            <a:endParaRPr lang="en-US" sz="1100" dirty="0" smtClean="0"/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high </a:t>
            </a:r>
            <a:r>
              <a:rPr lang="en-US" sz="1100" dirty="0"/>
              <a:t>output current.</a:t>
            </a:r>
          </a:p>
          <a:p>
            <a:r>
              <a:rPr lang="en-US" sz="1100" dirty="0">
                <a:solidFill>
                  <a:srgbClr val="0070C0"/>
                </a:solidFill>
              </a:rPr>
              <a:t>This architecture gives faster switching time than the </a:t>
            </a:r>
            <a:endParaRPr lang="en-US" sz="1100" dirty="0" smtClean="0">
              <a:solidFill>
                <a:srgbClr val="0070C0"/>
              </a:solidFill>
            </a:endParaRPr>
          </a:p>
          <a:p>
            <a:pPr marL="109728" indent="0">
              <a:buNone/>
            </a:pP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smtClean="0">
                <a:solidFill>
                  <a:srgbClr val="0070C0"/>
                </a:solidFill>
              </a:rPr>
              <a:t>    gate switching since </a:t>
            </a:r>
            <a:r>
              <a:rPr lang="en-US" sz="1100" dirty="0">
                <a:solidFill>
                  <a:srgbClr val="0070C0"/>
                </a:solidFill>
              </a:rPr>
              <a:t>the switch is connected to single </a:t>
            </a:r>
            <a:endParaRPr lang="en-US" sz="1100" dirty="0" smtClean="0">
              <a:solidFill>
                <a:srgbClr val="0070C0"/>
              </a:solidFill>
            </a:endParaRPr>
          </a:p>
          <a:p>
            <a:pPr marL="109728" indent="0">
              <a:buNone/>
            </a:pP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smtClean="0">
                <a:solidFill>
                  <a:srgbClr val="0070C0"/>
                </a:solidFill>
              </a:rPr>
              <a:t>    transistor </a:t>
            </a:r>
            <a:r>
              <a:rPr lang="en-US" sz="1100" dirty="0">
                <a:solidFill>
                  <a:srgbClr val="0070C0"/>
                </a:solidFill>
              </a:rPr>
              <a:t>with lower </a:t>
            </a:r>
            <a:r>
              <a:rPr lang="en-US" sz="1100" dirty="0" smtClean="0">
                <a:solidFill>
                  <a:srgbClr val="0070C0"/>
                </a:solidFill>
              </a:rPr>
              <a:t>parasitic capacitance.</a:t>
            </a:r>
          </a:p>
          <a:p>
            <a:r>
              <a:rPr lang="en-US" sz="1100" dirty="0" smtClean="0">
                <a:solidFill>
                  <a:srgbClr val="0070C0"/>
                </a:solidFill>
              </a:rPr>
              <a:t>It is also relatively simple to implement and has low </a:t>
            </a:r>
          </a:p>
          <a:p>
            <a:pPr marL="109728" indent="0">
              <a:buNone/>
            </a:pP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smtClean="0">
                <a:solidFill>
                  <a:srgbClr val="0070C0"/>
                </a:solidFill>
              </a:rPr>
              <a:t>    power consumption</a:t>
            </a:r>
          </a:p>
          <a:p>
            <a:pPr marL="109728" indent="0">
              <a:buNone/>
            </a:pPr>
            <a:endParaRPr lang="en-US" sz="1100" dirty="0" smtClean="0"/>
          </a:p>
          <a:p>
            <a:pPr marL="109728" indent="0"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Improving the Performance of This Type of Charge Pump</a:t>
            </a:r>
          </a:p>
          <a:p>
            <a:r>
              <a:rPr lang="en-US" sz="1100" dirty="0" smtClean="0"/>
              <a:t>A unity gain amplifier could be included in the </a:t>
            </a:r>
            <a:r>
              <a:rPr lang="en-US" sz="1100" dirty="0" err="1" smtClean="0"/>
              <a:t>tristate</a:t>
            </a:r>
            <a:endParaRPr lang="en-US" sz="1100" dirty="0" smtClean="0"/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charge pump topology to help in the reduction of </a:t>
            </a:r>
            <a:endParaRPr lang="en-US" sz="1100" dirty="0"/>
          </a:p>
          <a:p>
            <a:pPr marL="109728" indent="0">
              <a:buNone/>
            </a:pPr>
            <a:r>
              <a:rPr lang="en-US" sz="1100" dirty="0" smtClean="0"/>
              <a:t>     charge sharing</a:t>
            </a:r>
          </a:p>
          <a:p>
            <a:r>
              <a:rPr lang="en-US" sz="1100" dirty="0" smtClean="0"/>
              <a:t>With </a:t>
            </a:r>
            <a:r>
              <a:rPr lang="en-US" sz="1100" dirty="0"/>
              <a:t>the unity gain amplifier, the voltage at the drain of</a:t>
            </a:r>
          </a:p>
          <a:p>
            <a:pPr marL="109728" indent="0">
              <a:buNone/>
            </a:pPr>
            <a:r>
              <a:rPr lang="en-US" sz="1100" dirty="0" smtClean="0"/>
              <a:t>     M1 </a:t>
            </a:r>
            <a:r>
              <a:rPr lang="en-US" sz="1100" dirty="0"/>
              <a:t>and M2 is set to the voltage at the output node when </a:t>
            </a:r>
            <a:endParaRPr lang="en-US" sz="1100" dirty="0" smtClean="0"/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the </a:t>
            </a:r>
            <a:r>
              <a:rPr lang="en-US" sz="1100" dirty="0"/>
              <a:t>switch </a:t>
            </a:r>
            <a:r>
              <a:rPr lang="en-US" sz="1100" dirty="0" smtClean="0"/>
              <a:t>is off thereby reducing </a:t>
            </a:r>
            <a:r>
              <a:rPr lang="en-US" sz="1100" dirty="0"/>
              <a:t>the charge </a:t>
            </a:r>
            <a:r>
              <a:rPr lang="en-US" sz="1100" dirty="0" smtClean="0"/>
              <a:t>sharing</a:t>
            </a:r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</a:t>
            </a:r>
            <a:r>
              <a:rPr lang="en-US" sz="1100" dirty="0"/>
              <a:t>effect when the switch is turned on.</a:t>
            </a:r>
          </a:p>
          <a:p>
            <a:r>
              <a:rPr lang="en-US" sz="1100" dirty="0"/>
              <a:t>This architecture is useful when the parasitic capacitance </a:t>
            </a:r>
            <a:endParaRPr lang="en-US" sz="1100" dirty="0" smtClean="0"/>
          </a:p>
          <a:p>
            <a:pPr marL="109728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is comparable to </a:t>
            </a:r>
            <a:r>
              <a:rPr lang="en-US" sz="1100" dirty="0"/>
              <a:t>the value of the capacitor in the loop filter.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architectures: Type 1: Conventional Tristate  [1] (cont.)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4338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28650"/>
            <a:ext cx="25146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562600" y="2819400"/>
            <a:ext cx="3276600" cy="4191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10. </a:t>
            </a:r>
            <a:r>
              <a:rPr lang="en-US" dirty="0"/>
              <a:t>Schematic of conventional </a:t>
            </a:r>
            <a:r>
              <a:rPr lang="en-US" dirty="0" smtClean="0"/>
              <a:t>switch – in – source single – ended charge pump [1]</a:t>
            </a:r>
            <a:endParaRPr lang="en-US" dirty="0"/>
          </a:p>
        </p:txBody>
      </p:sp>
      <p:pic>
        <p:nvPicPr>
          <p:cNvPr id="14340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215" y="3581400"/>
            <a:ext cx="2569369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5562600" y="6010275"/>
            <a:ext cx="3276600" cy="419100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11. using unity gain amplifier to improve the performance of the single – ended charge pump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11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36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Type </a:t>
            </a:r>
            <a:r>
              <a:rPr lang="en-US" sz="1200" dirty="0">
                <a:solidFill>
                  <a:srgbClr val="FF0000"/>
                </a:solidFill>
              </a:rPr>
              <a:t>2: Current Steering Topology </a:t>
            </a: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/>
              <a:t>charge </a:t>
            </a:r>
            <a:r>
              <a:rPr lang="en-US" sz="1200" dirty="0"/>
              <a:t>pump with the current steering switch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/>
              <a:t>    as </a:t>
            </a:r>
            <a:r>
              <a:rPr lang="en-US" sz="1200" dirty="0"/>
              <a:t>shown in Fig. </a:t>
            </a:r>
            <a:r>
              <a:rPr lang="en-US" sz="1200" dirty="0" smtClean="0"/>
              <a:t>12.</a:t>
            </a:r>
            <a:endParaRPr lang="en-US" sz="1200" dirty="0"/>
          </a:p>
          <a:p>
            <a:r>
              <a:rPr lang="en-US" sz="1200" dirty="0">
                <a:solidFill>
                  <a:srgbClr val="0070C0"/>
                </a:solidFill>
              </a:rPr>
              <a:t>The performance is similar to the </a:t>
            </a:r>
            <a:r>
              <a:rPr lang="en-US" sz="1200" dirty="0" smtClean="0">
                <a:solidFill>
                  <a:srgbClr val="0070C0"/>
                </a:solidFill>
              </a:rPr>
              <a:t>single – ended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topology however the switching time is greatly 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improved due to current switch</a:t>
            </a:r>
            <a:r>
              <a:rPr lang="en-US" sz="1200" dirty="0">
                <a:solidFill>
                  <a:srgbClr val="0070C0"/>
                </a:solidFill>
              </a:rPr>
              <a:t>. </a:t>
            </a:r>
            <a:endParaRPr lang="en-US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</a:rPr>
              <a:t>The disadvantage of this topology is that it has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high static power consumption</a:t>
            </a:r>
          </a:p>
          <a:p>
            <a:pPr marL="109728" indent="0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en-US" sz="12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Type 3: Differential Input with Single – Ended Output Topology</a:t>
            </a:r>
          </a:p>
          <a:p>
            <a:r>
              <a:rPr lang="en-US" sz="1200" dirty="0" smtClean="0"/>
              <a:t>This type is also called the NMOS charge pump topology</a:t>
            </a:r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/>
              <a:t>It uses NMOS devices to implement the switches for the UP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and DOWN signals</a:t>
            </a:r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>
                <a:solidFill>
                  <a:srgbClr val="0070C0"/>
                </a:solidFill>
              </a:rPr>
              <a:t>This helps in the reduction of current mismatch which 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usually exist due to the mismatch between the PMOS device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used to implement the UP switch and the NMOS device used 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for the DOWN switch.</a:t>
            </a:r>
          </a:p>
          <a:p>
            <a:pPr marL="109728" indent="0">
              <a:buNone/>
            </a:pPr>
            <a:endParaRPr lang="en-US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</a:rPr>
              <a:t>This topology has medium current consumption and moderate</a:t>
            </a:r>
          </a:p>
          <a:p>
            <a:pPr marL="109728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smtClean="0">
                <a:solidFill>
                  <a:srgbClr val="0070C0"/>
                </a:solidFill>
              </a:rPr>
              <a:t>    performance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00050" y="76200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architectures [1]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04800"/>
            <a:ext cx="2590800" cy="21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876925" y="2362200"/>
            <a:ext cx="3276600" cy="4191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12. Schematic of a current steering charge pump topology [1]</a:t>
            </a:r>
            <a:endParaRPr lang="en-US" sz="1200" dirty="0"/>
          </a:p>
        </p:txBody>
      </p:sp>
      <p:pic>
        <p:nvPicPr>
          <p:cNvPr id="15364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0"/>
            <a:ext cx="26670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5895975" y="5791200"/>
            <a:ext cx="3276600" cy="4191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13. Schematic of a differential input single – ended output topology [1]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24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382000" cy="5715000"/>
          </a:xfrm>
        </p:spPr>
        <p:txBody>
          <a:bodyPr>
            <a:noAutofit/>
          </a:bodyPr>
          <a:lstStyle/>
          <a:p>
            <a:r>
              <a:rPr lang="en-US" sz="1200" dirty="0" smtClean="0"/>
              <a:t>A typical fully differential charge pump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topology is as shown in fig. 13</a:t>
            </a:r>
          </a:p>
          <a:p>
            <a:r>
              <a:rPr lang="en-US" sz="1200" dirty="0" smtClean="0"/>
              <a:t>It has several advantages over the single –</a:t>
            </a:r>
          </a:p>
          <a:p>
            <a:pPr marL="109728" indent="0">
              <a:buNone/>
            </a:pPr>
            <a:r>
              <a:rPr lang="en-US" sz="1200" dirty="0" smtClean="0"/>
              <a:t>     ended topology [1]</a:t>
            </a:r>
          </a:p>
          <a:p>
            <a:r>
              <a:rPr lang="en-US" sz="1200" dirty="0" smtClean="0"/>
              <a:t>These includes</a:t>
            </a:r>
          </a:p>
          <a:p>
            <a:pPr lvl="1"/>
            <a:r>
              <a:rPr lang="en-US" sz="1200" dirty="0" smtClean="0"/>
              <a:t>Firstly</a:t>
            </a:r>
            <a:r>
              <a:rPr lang="en-US" sz="1200" dirty="0"/>
              <a:t>, the </a:t>
            </a:r>
            <a:r>
              <a:rPr lang="en-US" sz="1200" dirty="0" smtClean="0"/>
              <a:t>switch mismatches </a:t>
            </a:r>
            <a:r>
              <a:rPr lang="en-US" sz="1200" dirty="0"/>
              <a:t>between </a:t>
            </a:r>
            <a:endParaRPr lang="en-US" sz="1200" dirty="0" smtClean="0"/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NMOS </a:t>
            </a:r>
            <a:r>
              <a:rPr lang="en-US" sz="1200" dirty="0"/>
              <a:t>transistors and PMOS transistors </a:t>
            </a:r>
            <a:endParaRPr lang="en-US" sz="1200" dirty="0" smtClean="0"/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does</a:t>
            </a:r>
            <a:r>
              <a:rPr lang="en-US" sz="1200" dirty="0"/>
              <a:t> </a:t>
            </a:r>
            <a:r>
              <a:rPr lang="en-US" sz="1200" dirty="0" smtClean="0"/>
              <a:t>not </a:t>
            </a:r>
            <a:r>
              <a:rPr lang="en-US" sz="1200" dirty="0"/>
              <a:t>substantially affect the </a:t>
            </a:r>
            <a:r>
              <a:rPr lang="en-US" sz="1200" dirty="0" smtClean="0"/>
              <a:t>overall</a:t>
            </a:r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/>
              <a:t>performance. </a:t>
            </a:r>
            <a:endParaRPr lang="en-US" sz="1200" dirty="0" smtClean="0"/>
          </a:p>
          <a:p>
            <a:pPr lvl="1"/>
            <a:r>
              <a:rPr lang="en-US" sz="1200" dirty="0" smtClean="0"/>
              <a:t>Secondly</a:t>
            </a:r>
            <a:r>
              <a:rPr lang="en-US" sz="1200" dirty="0"/>
              <a:t>, the differential charge pump </a:t>
            </a:r>
            <a:endParaRPr lang="en-US" sz="1200" dirty="0" smtClean="0"/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has</a:t>
            </a:r>
            <a:r>
              <a:rPr lang="en-US" sz="1200" dirty="0"/>
              <a:t> </a:t>
            </a:r>
            <a:r>
              <a:rPr lang="en-US" sz="1200" dirty="0" smtClean="0"/>
              <a:t>switches </a:t>
            </a:r>
            <a:r>
              <a:rPr lang="en-US" sz="1200" dirty="0"/>
              <a:t>using only NMOS </a:t>
            </a:r>
            <a:r>
              <a:rPr lang="en-US" sz="1200" dirty="0" smtClean="0"/>
              <a:t>transistors</a:t>
            </a:r>
          </a:p>
          <a:p>
            <a:pPr marL="393192" lvl="1" indent="0">
              <a:buNone/>
            </a:pPr>
            <a:r>
              <a:rPr lang="en-US" sz="1200" dirty="0" smtClean="0"/>
              <a:t>     which also helps with the reduction of the</a:t>
            </a:r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current mismatch. </a:t>
            </a:r>
          </a:p>
          <a:p>
            <a:pPr lvl="1"/>
            <a:r>
              <a:rPr lang="en-US" sz="1200" dirty="0" smtClean="0"/>
              <a:t>Thirdly</a:t>
            </a:r>
            <a:r>
              <a:rPr lang="en-US" sz="1200" dirty="0"/>
              <a:t>, this configuration doubles </a:t>
            </a:r>
            <a:r>
              <a:rPr lang="en-US" sz="1200" dirty="0" smtClean="0"/>
              <a:t>the</a:t>
            </a:r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/>
              <a:t>range of the </a:t>
            </a:r>
            <a:r>
              <a:rPr lang="en-US" sz="1200" dirty="0" smtClean="0"/>
              <a:t>output voltage </a:t>
            </a:r>
            <a:r>
              <a:rPr lang="en-US" sz="1200" dirty="0"/>
              <a:t>compliance </a:t>
            </a:r>
            <a:endParaRPr lang="en-US" sz="1200" dirty="0" smtClean="0"/>
          </a:p>
          <a:p>
            <a:pPr marL="393192" lvl="1" indent="0">
              <a:buNone/>
            </a:pPr>
            <a:r>
              <a:rPr lang="en-US" sz="1200" dirty="0" smtClean="0"/>
              <a:t>     compared </a:t>
            </a:r>
            <a:r>
              <a:rPr lang="en-US" sz="1200" dirty="0"/>
              <a:t>to the single-ended charge </a:t>
            </a:r>
            <a:endParaRPr lang="en-US" sz="1200" dirty="0" smtClean="0"/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pump</a:t>
            </a:r>
            <a:r>
              <a:rPr lang="en-US" sz="1200" dirty="0"/>
              <a:t>. </a:t>
            </a:r>
            <a:r>
              <a:rPr lang="en-US" sz="1200" dirty="0" smtClean="0"/>
              <a:t>For</a:t>
            </a:r>
            <a:r>
              <a:rPr lang="en-US" sz="1200" dirty="0"/>
              <a:t> </a:t>
            </a:r>
            <a:r>
              <a:rPr lang="en-US" sz="1200" dirty="0" smtClean="0"/>
              <a:t>low-voltage </a:t>
            </a:r>
            <a:r>
              <a:rPr lang="en-US" sz="1200" dirty="0"/>
              <a:t>operation, the </a:t>
            </a:r>
            <a:endParaRPr lang="en-US" sz="1200" dirty="0" smtClean="0"/>
          </a:p>
          <a:p>
            <a:pPr marL="393192" lvl="1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limited </a:t>
            </a:r>
            <a:r>
              <a:rPr lang="en-US" sz="1200" dirty="0"/>
              <a:t>output voltage range of the </a:t>
            </a:r>
            <a:r>
              <a:rPr lang="en-US" sz="1200" dirty="0" smtClean="0"/>
              <a:t>single – ended charge pump </a:t>
            </a:r>
            <a:r>
              <a:rPr lang="en-US" sz="1200" dirty="0"/>
              <a:t>makes it difficult for the VCO to meet </a:t>
            </a:r>
            <a:r>
              <a:rPr lang="en-US" sz="1200" dirty="0" smtClean="0"/>
              <a:t>            the </a:t>
            </a:r>
            <a:r>
              <a:rPr lang="en-US" sz="1200" dirty="0"/>
              <a:t>specified </a:t>
            </a:r>
            <a:r>
              <a:rPr lang="en-US" sz="1200" dirty="0" smtClean="0"/>
              <a:t>tuning range </a:t>
            </a:r>
            <a:r>
              <a:rPr lang="en-US" sz="1200" dirty="0"/>
              <a:t>unless the VCO gain is increased. </a:t>
            </a:r>
            <a:endParaRPr lang="en-US" sz="1200" dirty="0" smtClean="0"/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Fourthly</a:t>
            </a:r>
            <a:r>
              <a:rPr lang="en-US" sz="1200" dirty="0">
                <a:solidFill>
                  <a:srgbClr val="FF0000"/>
                </a:solidFill>
              </a:rPr>
              <a:t>, the differential </a:t>
            </a:r>
            <a:r>
              <a:rPr lang="en-US" sz="1200" dirty="0" smtClean="0">
                <a:solidFill>
                  <a:srgbClr val="FF0000"/>
                </a:solidFill>
              </a:rPr>
              <a:t>output stage </a:t>
            </a:r>
            <a:r>
              <a:rPr lang="en-US" sz="1200" dirty="0">
                <a:solidFill>
                  <a:srgbClr val="FF0000"/>
                </a:solidFill>
              </a:rPr>
              <a:t>is less sensitive </a:t>
            </a:r>
            <a:r>
              <a:rPr lang="en-US" sz="1200" dirty="0" smtClean="0">
                <a:solidFill>
                  <a:srgbClr val="FF0000"/>
                </a:solidFill>
              </a:rPr>
              <a:t>to </a:t>
            </a:r>
            <a:r>
              <a:rPr lang="en-US" sz="1200" dirty="0">
                <a:solidFill>
                  <a:srgbClr val="FF0000"/>
                </a:solidFill>
              </a:rPr>
              <a:t>leakage current since the leakage current</a:t>
            </a:r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          behaves </a:t>
            </a:r>
            <a:r>
              <a:rPr lang="en-US" sz="1200" dirty="0">
                <a:solidFill>
                  <a:srgbClr val="FF0000"/>
                </a:solidFill>
              </a:rPr>
              <a:t>as a common-mode offset with the dual output stages</a:t>
            </a:r>
            <a:r>
              <a:rPr lang="en-US" sz="1200" dirty="0" smtClean="0">
                <a:solidFill>
                  <a:srgbClr val="FF0000"/>
                </a:solidFill>
              </a:rPr>
              <a:t>. ???</a:t>
            </a:r>
            <a:endParaRPr lang="en-US" sz="1200" dirty="0">
              <a:solidFill>
                <a:srgbClr val="FF0000"/>
              </a:solidFill>
            </a:endParaRPr>
          </a:p>
          <a:p>
            <a:pPr lvl="1"/>
            <a:r>
              <a:rPr lang="en-US" sz="1200" dirty="0"/>
              <a:t>Lastly, the differential charge pump with two loop filters </a:t>
            </a:r>
            <a:r>
              <a:rPr lang="en-US" sz="1200" dirty="0" smtClean="0"/>
              <a:t>provides better </a:t>
            </a:r>
            <a:r>
              <a:rPr lang="en-US" sz="1200" dirty="0"/>
              <a:t>immunity to the supply, ground and the substrate noise </a:t>
            </a:r>
            <a:r>
              <a:rPr lang="en-US" sz="1200" dirty="0" smtClean="0"/>
              <a:t>when on-chip </a:t>
            </a:r>
            <a:r>
              <a:rPr lang="en-US" sz="1200" dirty="0"/>
              <a:t>loop filters are </a:t>
            </a:r>
            <a:r>
              <a:rPr lang="en-US" sz="1200" dirty="0" smtClean="0"/>
              <a:t>used. </a:t>
            </a:r>
          </a:p>
          <a:p>
            <a:pPr marL="393192" lvl="1" indent="0">
              <a:buNone/>
            </a:pPr>
            <a:r>
              <a:rPr lang="en-US" sz="1200" dirty="0" smtClean="0">
                <a:solidFill>
                  <a:srgbClr val="0070C0"/>
                </a:solidFill>
              </a:rPr>
              <a:t>However, these advantages can be achieved at the cost of two loop filters, common-mode feedback circuitry and more power dissipation due to the constant current biasing.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87362"/>
          </a:xfrm>
        </p:spPr>
        <p:txBody>
          <a:bodyPr>
            <a:normAutofit fontScale="90000"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architectures: Type 4: Fully Differential Charge Pump Topology [1], [7]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61975"/>
            <a:ext cx="4572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4429125" y="3609975"/>
            <a:ext cx="4562475" cy="4191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13. Schematic of a typical fully differential charge pump topology [7]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11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Type 5: High Voltage Charge </a:t>
            </a:r>
            <a:r>
              <a:rPr lang="en-US" sz="1700" dirty="0" smtClean="0">
                <a:solidFill>
                  <a:srgbClr val="FF0000"/>
                </a:solidFill>
              </a:rPr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66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 lnSpcReduction="10000"/>
          </a:bodyPr>
          <a:lstStyle/>
          <a:p>
            <a:r>
              <a:rPr lang="en-US" sz="1200" dirty="0"/>
              <a:t>This </a:t>
            </a:r>
            <a:r>
              <a:rPr lang="en-US" sz="1200" dirty="0" smtClean="0"/>
              <a:t>type of charge pump gives very high output voltages higher than the supply voltage</a:t>
            </a:r>
          </a:p>
          <a:p>
            <a:r>
              <a:rPr lang="en-US" sz="1200" dirty="0"/>
              <a:t>In many applications such as the Power IC, </a:t>
            </a:r>
            <a:r>
              <a:rPr lang="en-US" sz="1200" dirty="0" smtClean="0"/>
              <a:t>continuous time </a:t>
            </a:r>
            <a:r>
              <a:rPr lang="en-US" sz="1200" dirty="0"/>
              <a:t>filters, EEPROMs, and switched-capacitor </a:t>
            </a:r>
            <a:r>
              <a:rPr lang="en-US" sz="1200" dirty="0" smtClean="0"/>
              <a:t>transformers, automotive parts, telecom </a:t>
            </a:r>
            <a:r>
              <a:rPr lang="en-US" sz="1200" dirty="0"/>
              <a:t>interfaces, cellular phones </a:t>
            </a:r>
            <a:r>
              <a:rPr lang="en-US" sz="1200" dirty="0" smtClean="0"/>
              <a:t>and </a:t>
            </a:r>
            <a:r>
              <a:rPr lang="en-US" sz="1200" dirty="0" err="1" smtClean="0"/>
              <a:t>microelectromechanical</a:t>
            </a:r>
            <a:r>
              <a:rPr lang="en-US" sz="1200" dirty="0" smtClean="0"/>
              <a:t> </a:t>
            </a:r>
            <a:r>
              <a:rPr lang="en-US" sz="1200" dirty="0"/>
              <a:t>systems (</a:t>
            </a:r>
            <a:r>
              <a:rPr lang="en-US" sz="1200" dirty="0" smtClean="0"/>
              <a:t>MEMS), voltages higher than </a:t>
            </a:r>
            <a:r>
              <a:rPr lang="en-US" sz="1200" dirty="0"/>
              <a:t>the power supplies are </a:t>
            </a:r>
            <a:r>
              <a:rPr lang="en-US" sz="1200" dirty="0" smtClean="0"/>
              <a:t>frequently required</a:t>
            </a:r>
            <a:r>
              <a:rPr lang="en-US" sz="1200" dirty="0"/>
              <a:t>. </a:t>
            </a:r>
            <a:r>
              <a:rPr lang="en-US" sz="1200" dirty="0" smtClean="0"/>
              <a:t>[8], [9]</a:t>
            </a:r>
          </a:p>
          <a:p>
            <a:r>
              <a:rPr lang="en-US" sz="1200" dirty="0" smtClean="0"/>
              <a:t>Increased </a:t>
            </a:r>
            <a:r>
              <a:rPr lang="en-US" sz="1200" dirty="0"/>
              <a:t>voltage levels are obtained in a charge </a:t>
            </a:r>
            <a:r>
              <a:rPr lang="en-US" sz="1200" dirty="0" smtClean="0"/>
              <a:t>pump as </a:t>
            </a:r>
            <a:r>
              <a:rPr lang="en-US" sz="1200" dirty="0"/>
              <a:t>a result of transferring charges to </a:t>
            </a:r>
            <a:r>
              <a:rPr lang="en-US" sz="1200" dirty="0" smtClean="0"/>
              <a:t>a capacitive </a:t>
            </a:r>
            <a:r>
              <a:rPr lang="en-US" sz="1200" dirty="0"/>
              <a:t>load, </a:t>
            </a:r>
            <a:r>
              <a:rPr lang="en-US" sz="1200" dirty="0" smtClean="0"/>
              <a:t>and do not </a:t>
            </a:r>
            <a:r>
              <a:rPr lang="en-US" sz="1200" dirty="0"/>
              <a:t>involve amplifiers or regular transformers.</a:t>
            </a:r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/>
              <a:t>operating supply voltage for high voltage (</a:t>
            </a:r>
            <a:r>
              <a:rPr lang="en-US" sz="1200" dirty="0" smtClean="0"/>
              <a:t>HV) applications </a:t>
            </a:r>
            <a:r>
              <a:rPr lang="en-US" sz="1200" dirty="0"/>
              <a:t>is increasing steadily, ranging from 20V </a:t>
            </a:r>
            <a:r>
              <a:rPr lang="en-US" sz="1200" dirty="0" smtClean="0"/>
              <a:t>to 300V</a:t>
            </a:r>
            <a:r>
              <a:rPr lang="en-US" sz="1200" dirty="0"/>
              <a:t>. </a:t>
            </a:r>
            <a:endParaRPr lang="en-US" sz="1200" dirty="0" smtClean="0"/>
          </a:p>
          <a:p>
            <a:r>
              <a:rPr lang="en-US" sz="1200" dirty="0" smtClean="0"/>
              <a:t>They can be grouped into the following topologies:</a:t>
            </a:r>
          </a:p>
          <a:p>
            <a:pPr marL="109728" indent="0">
              <a:buNone/>
            </a:pPr>
            <a:endParaRPr lang="en-US" sz="1200" dirty="0"/>
          </a:p>
          <a:p>
            <a:pPr marL="109728" indent="0">
              <a:buNone/>
            </a:pPr>
            <a:r>
              <a:rPr lang="en-US" sz="1200" i="1" dirty="0" smtClean="0">
                <a:solidFill>
                  <a:srgbClr val="FF0000"/>
                </a:solidFill>
              </a:rPr>
              <a:t>The </a:t>
            </a:r>
            <a:r>
              <a:rPr lang="en-US" sz="1200" i="1" dirty="0">
                <a:solidFill>
                  <a:srgbClr val="FF0000"/>
                </a:solidFill>
              </a:rPr>
              <a:t>Voltage </a:t>
            </a:r>
            <a:r>
              <a:rPr lang="en-US" sz="1200" i="1" dirty="0" err="1">
                <a:solidFill>
                  <a:srgbClr val="FF0000"/>
                </a:solidFill>
              </a:rPr>
              <a:t>Doubler</a:t>
            </a:r>
            <a:r>
              <a:rPr lang="en-US" sz="1200" i="1" dirty="0">
                <a:solidFill>
                  <a:srgbClr val="FF0000"/>
                </a:solidFill>
              </a:rPr>
              <a:t> Cascade Charge </a:t>
            </a:r>
            <a:r>
              <a:rPr lang="en-US" sz="1200" i="1" dirty="0" smtClean="0">
                <a:solidFill>
                  <a:srgbClr val="FF0000"/>
                </a:solidFill>
              </a:rPr>
              <a:t>Pump</a:t>
            </a:r>
          </a:p>
          <a:p>
            <a:r>
              <a:rPr lang="en-US" sz="1200" dirty="0" smtClean="0"/>
              <a:t>This type includes: two-phase </a:t>
            </a:r>
            <a:r>
              <a:rPr lang="en-US" sz="1200" dirty="0"/>
              <a:t>voltage </a:t>
            </a:r>
            <a:r>
              <a:rPr lang="en-US" sz="1200" dirty="0" err="1"/>
              <a:t>doubler</a:t>
            </a:r>
            <a:r>
              <a:rPr lang="en-US" sz="1200" dirty="0"/>
              <a:t> (TPVD</a:t>
            </a:r>
            <a:r>
              <a:rPr lang="en-US" sz="1200" dirty="0" smtClean="0"/>
              <a:t>), the </a:t>
            </a:r>
            <a:r>
              <a:rPr lang="en-US" sz="1200" dirty="0" err="1"/>
              <a:t>Makowski</a:t>
            </a:r>
            <a:r>
              <a:rPr lang="en-US" sz="1200" dirty="0"/>
              <a:t> charge pump and the multi-phase </a:t>
            </a:r>
            <a:r>
              <a:rPr lang="en-US" sz="1200" dirty="0" smtClean="0"/>
              <a:t>voltage </a:t>
            </a:r>
            <a:r>
              <a:rPr lang="en-US" sz="1200" dirty="0" err="1" smtClean="0"/>
              <a:t>doubler</a:t>
            </a:r>
            <a:r>
              <a:rPr lang="en-US" sz="1200" dirty="0" smtClean="0"/>
              <a:t> </a:t>
            </a:r>
            <a:r>
              <a:rPr lang="en-US" sz="1200" dirty="0"/>
              <a:t>(MPVD). </a:t>
            </a:r>
            <a:endParaRPr lang="en-US" sz="1200" dirty="0" smtClean="0"/>
          </a:p>
          <a:p>
            <a:r>
              <a:rPr lang="en-US" sz="1200" dirty="0" smtClean="0"/>
              <a:t>These </a:t>
            </a:r>
            <a:r>
              <a:rPr lang="en-US" sz="1200" dirty="0"/>
              <a:t>circuits generally have the </a:t>
            </a:r>
            <a:r>
              <a:rPr lang="en-US" sz="1200" dirty="0" smtClean="0"/>
              <a:t>best output </a:t>
            </a:r>
            <a:r>
              <a:rPr lang="en-US" sz="1200" dirty="0"/>
              <a:t>ripple on the </a:t>
            </a:r>
            <a:r>
              <a:rPr lang="en-US" sz="1200" dirty="0" smtClean="0"/>
              <a:t>market</a:t>
            </a:r>
          </a:p>
          <a:p>
            <a:r>
              <a:rPr lang="en-US" sz="1200" dirty="0" smtClean="0"/>
              <a:t>Difficult to implement for higher number of stages (&gt; 10 stages)</a:t>
            </a:r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Dickson Charge Pump [9]</a:t>
            </a:r>
          </a:p>
          <a:p>
            <a:r>
              <a:rPr lang="en-US" sz="1200" dirty="0" smtClean="0"/>
              <a:t>Dickson charge </a:t>
            </a:r>
            <a:r>
              <a:rPr lang="en-US" sz="1200" dirty="0"/>
              <a:t>pump exhibits a linear growth of the number of </a:t>
            </a:r>
            <a:r>
              <a:rPr lang="en-US" sz="1200" dirty="0" smtClean="0"/>
              <a:t>devices used </a:t>
            </a:r>
            <a:r>
              <a:rPr lang="en-US" sz="1200" dirty="0"/>
              <a:t>with the voltage gain level, while the voltage </a:t>
            </a:r>
            <a:r>
              <a:rPr lang="en-US" sz="1200" dirty="0" err="1"/>
              <a:t>doublers</a:t>
            </a:r>
            <a:r>
              <a:rPr lang="en-US" sz="1200" dirty="0"/>
              <a:t> </a:t>
            </a:r>
            <a:r>
              <a:rPr lang="en-US" sz="1200" dirty="0" smtClean="0"/>
              <a:t>and </a:t>
            </a:r>
            <a:r>
              <a:rPr lang="en-US" sz="1200" dirty="0" err="1" smtClean="0"/>
              <a:t>Makowski</a:t>
            </a:r>
            <a:r>
              <a:rPr lang="en-US" sz="1200" dirty="0" smtClean="0"/>
              <a:t> </a:t>
            </a:r>
            <a:r>
              <a:rPr lang="en-US" sz="1200" dirty="0"/>
              <a:t>charge pumps requirements for the devices grow</a:t>
            </a:r>
          </a:p>
          <a:p>
            <a:pPr marL="109728" indent="0">
              <a:buNone/>
            </a:pPr>
            <a:r>
              <a:rPr lang="en-US" sz="1200" dirty="0" smtClean="0"/>
              <a:t>     logarithmically </a:t>
            </a:r>
            <a:r>
              <a:rPr lang="en-US" sz="1200" dirty="0"/>
              <a:t>with the voltage </a:t>
            </a:r>
            <a:r>
              <a:rPr lang="en-US" sz="1200" dirty="0" smtClean="0"/>
              <a:t>gain</a:t>
            </a:r>
          </a:p>
          <a:p>
            <a:pPr marL="109728" indent="0">
              <a:buNone/>
            </a:pPr>
            <a:r>
              <a:rPr lang="it-IT" sz="1200" dirty="0">
                <a:solidFill>
                  <a:srgbClr val="FF0000"/>
                </a:solidFill>
              </a:rPr>
              <a:t>The Pelliconi Cascade Charge </a:t>
            </a:r>
            <a:r>
              <a:rPr lang="it-IT" sz="1200" dirty="0" smtClean="0">
                <a:solidFill>
                  <a:srgbClr val="FF0000"/>
                </a:solidFill>
              </a:rPr>
              <a:t>Pump</a:t>
            </a:r>
          </a:p>
          <a:p>
            <a:r>
              <a:rPr lang="en-US" sz="1200" dirty="0" smtClean="0"/>
              <a:t>It’s gain is higher </a:t>
            </a:r>
            <a:r>
              <a:rPr lang="en-US" sz="1200" dirty="0"/>
              <a:t>than the gain of any other additive </a:t>
            </a:r>
            <a:r>
              <a:rPr lang="en-US" sz="1200" dirty="0" smtClean="0"/>
              <a:t>architecture</a:t>
            </a:r>
          </a:p>
          <a:p>
            <a:r>
              <a:rPr lang="en-US" sz="1200" dirty="0" smtClean="0"/>
              <a:t>Its uses simple clocking (uses simple </a:t>
            </a:r>
            <a:r>
              <a:rPr lang="en-US" sz="1200" dirty="0"/>
              <a:t>2-phase non-overlapping clock </a:t>
            </a:r>
            <a:r>
              <a:rPr lang="en-US" sz="1200" dirty="0" smtClean="0"/>
              <a:t>generator).</a:t>
            </a:r>
          </a:p>
          <a:p>
            <a:r>
              <a:rPr lang="en-US" sz="1200" dirty="0" smtClean="0"/>
              <a:t>Also, its output </a:t>
            </a:r>
            <a:r>
              <a:rPr lang="en-US" sz="1200" dirty="0"/>
              <a:t>ripples is comparable to the ripple produced by </a:t>
            </a:r>
            <a:r>
              <a:rPr lang="en-US" sz="1200" dirty="0" smtClean="0"/>
              <a:t>voltage </a:t>
            </a:r>
            <a:r>
              <a:rPr lang="en-US" sz="1200" dirty="0" err="1" smtClean="0"/>
              <a:t>doublers</a:t>
            </a:r>
            <a:r>
              <a:rPr lang="en-US" sz="1200" dirty="0"/>
              <a:t>.</a:t>
            </a:r>
          </a:p>
          <a:p>
            <a:r>
              <a:rPr lang="en-US" sz="1200" dirty="0"/>
              <a:t>This also exhibits a linear growth </a:t>
            </a:r>
            <a:r>
              <a:rPr lang="en-US" sz="1200" dirty="0" smtClean="0"/>
              <a:t>in </a:t>
            </a:r>
            <a:r>
              <a:rPr lang="en-US" sz="1200" dirty="0"/>
              <a:t>the number </a:t>
            </a:r>
            <a:r>
              <a:rPr lang="en-US" sz="1200" dirty="0" smtClean="0"/>
              <a:t>of stages</a:t>
            </a:r>
            <a:r>
              <a:rPr lang="en-US" sz="1200" dirty="0"/>
              <a:t>, h</a:t>
            </a:r>
            <a:r>
              <a:rPr lang="en-US" sz="1200" dirty="0" smtClean="0"/>
              <a:t>owever</a:t>
            </a:r>
            <a:r>
              <a:rPr lang="en-US" sz="1200" dirty="0"/>
              <a:t>, since the voltage gain </a:t>
            </a:r>
            <a:r>
              <a:rPr lang="en-US" sz="1200" dirty="0" smtClean="0"/>
              <a:t>for the </a:t>
            </a:r>
            <a:r>
              <a:rPr lang="en-US" sz="1200" dirty="0" err="1"/>
              <a:t>Pelliconi</a:t>
            </a:r>
            <a:r>
              <a:rPr lang="en-US" sz="1200" dirty="0"/>
              <a:t> architecture is 2.6 times higher than the gain of </a:t>
            </a:r>
            <a:r>
              <a:rPr lang="en-US" sz="1200" dirty="0" smtClean="0"/>
              <a:t>a Dickson </a:t>
            </a:r>
            <a:r>
              <a:rPr lang="en-US" sz="1200" dirty="0"/>
              <a:t>charge pump, and almost twice that of a </a:t>
            </a:r>
            <a:r>
              <a:rPr lang="en-US" sz="1200" dirty="0" smtClean="0"/>
              <a:t>single cascade </a:t>
            </a:r>
            <a:r>
              <a:rPr lang="en-US" sz="1200" dirty="0"/>
              <a:t>charge pump, the number of stages needed to reach </a:t>
            </a:r>
            <a:r>
              <a:rPr lang="en-US" sz="1200" dirty="0" smtClean="0"/>
              <a:t>a specific </a:t>
            </a:r>
            <a:r>
              <a:rPr lang="en-US" sz="1200" dirty="0"/>
              <a:t>output voltage is reduced.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873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architectures: Type 5: High Voltage Charge Pumps [8]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3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>
                <a:solidFill>
                  <a:srgbClr val="FF0000"/>
                </a:solidFill>
              </a:rPr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8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The necessary </a:t>
            </a:r>
            <a:r>
              <a:rPr lang="en-US" sz="1400" dirty="0"/>
              <a:t>requirements for designing an effective </a:t>
            </a:r>
            <a:r>
              <a:rPr lang="en-US" sz="1400" dirty="0" smtClean="0"/>
              <a:t>charge pump </a:t>
            </a:r>
            <a:r>
              <a:rPr lang="en-US" sz="1400" dirty="0"/>
              <a:t>circuit </a:t>
            </a:r>
            <a:r>
              <a:rPr lang="en-US" sz="1400" dirty="0" smtClean="0"/>
              <a:t>are:</a:t>
            </a:r>
          </a:p>
          <a:p>
            <a:pPr marL="109728" indent="0">
              <a:buNone/>
            </a:pPr>
            <a:endParaRPr lang="en-US" sz="1400" dirty="0"/>
          </a:p>
          <a:p>
            <a:pPr lvl="1"/>
            <a:r>
              <a:rPr lang="en-US" sz="1400" dirty="0" smtClean="0"/>
              <a:t>Avoid </a:t>
            </a:r>
            <a:r>
              <a:rPr lang="en-US" sz="1400" dirty="0"/>
              <a:t>the charge sharing</a:t>
            </a:r>
            <a:r>
              <a:rPr lang="en-US" sz="1400" dirty="0" smtClean="0"/>
              <a:t>;</a:t>
            </a:r>
          </a:p>
          <a:p>
            <a:pPr marL="393192" lvl="1" indent="0">
              <a:buNone/>
            </a:pPr>
            <a:endParaRPr lang="en-US" sz="1400" dirty="0"/>
          </a:p>
          <a:p>
            <a:pPr lvl="1"/>
            <a:r>
              <a:rPr lang="en-US" sz="1400" dirty="0" smtClean="0"/>
              <a:t>Minimize </a:t>
            </a:r>
            <a:r>
              <a:rPr lang="en-US" sz="1400" dirty="0"/>
              <a:t>the effect caused by charge injection </a:t>
            </a:r>
            <a:r>
              <a:rPr lang="en-US" sz="1400" dirty="0" smtClean="0"/>
              <a:t>and clock </a:t>
            </a:r>
            <a:r>
              <a:rPr lang="en-US" sz="1400" dirty="0"/>
              <a:t>feed-through </a:t>
            </a:r>
            <a:r>
              <a:rPr lang="en-US" sz="1400" dirty="0" smtClean="0"/>
              <a:t>phenomena</a:t>
            </a:r>
          </a:p>
          <a:p>
            <a:pPr marL="393192" lvl="1" indent="0">
              <a:buNone/>
            </a:pPr>
            <a:endParaRPr lang="en-US" sz="1400" dirty="0"/>
          </a:p>
          <a:p>
            <a:pPr lvl="1"/>
            <a:r>
              <a:rPr lang="en-US" sz="1400" dirty="0" smtClean="0"/>
              <a:t>Match </a:t>
            </a:r>
            <a:r>
              <a:rPr lang="en-US" sz="1400" dirty="0"/>
              <a:t>the current values of </a:t>
            </a:r>
            <a:r>
              <a:rPr lang="en-US" sz="1400" dirty="0" err="1" smtClean="0"/>
              <a:t>Iup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dirty="0" err="1"/>
              <a:t>Idn</a:t>
            </a:r>
            <a:r>
              <a:rPr lang="en-US" sz="1400" dirty="0"/>
              <a:t> and make </a:t>
            </a:r>
            <a:r>
              <a:rPr lang="en-US" sz="1400" dirty="0" smtClean="0"/>
              <a:t>sure that </a:t>
            </a:r>
            <a:r>
              <a:rPr lang="en-US" sz="1400" dirty="0"/>
              <a:t>there is no time mismatch between UP and DN</a:t>
            </a:r>
            <a:r>
              <a:rPr lang="en-US" sz="1400" dirty="0" smtClean="0"/>
              <a:t>.</a:t>
            </a:r>
          </a:p>
          <a:p>
            <a:pPr marL="393192" lvl="1" indent="0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Low power consumption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Design Considerations For PLL’s Charge Pump 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>
                <a:solidFill>
                  <a:srgbClr val="FF0000"/>
                </a:solidFill>
              </a:rPr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1: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smtClean="0">
                <a:solidFill>
                  <a:srgbClr val="FF0000"/>
                </a:solidFill>
              </a:rPr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r>
              <a:rPr lang="en-US" sz="1400" dirty="0" smtClean="0"/>
              <a:t>The figure below shows the block diagram of the various components in a typical charge pump PLL design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Introduction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83" y="1828800"/>
            <a:ext cx="716280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3048000" y="5334000"/>
            <a:ext cx="3581400" cy="381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400" dirty="0" smtClean="0"/>
              <a:t>Block diagram of a typical PLL [14]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131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6076950"/>
          </a:xfrm>
        </p:spPr>
        <p:txBody>
          <a:bodyPr>
            <a:normAutofit/>
          </a:bodyPr>
          <a:lstStyle/>
          <a:p>
            <a:r>
              <a:rPr lang="en-US" sz="1200" dirty="0"/>
              <a:t>This paper focuses on the reduction of </a:t>
            </a:r>
            <a:r>
              <a:rPr lang="en-US" sz="1200" dirty="0" smtClean="0"/>
              <a:t>the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/>
              <a:t>current mismatch of the charge pump</a:t>
            </a:r>
          </a:p>
          <a:p>
            <a:r>
              <a:rPr lang="en-US" sz="1200" dirty="0" smtClean="0"/>
              <a:t>This uses a dual compensation method which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uses two feedback loops to keep track of the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voltage difference to reduce both the current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mismatch and the current variation of the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pumping – up and pumping – down current.</a:t>
            </a:r>
          </a:p>
          <a:p>
            <a:r>
              <a:rPr lang="en-US" sz="1200" dirty="0" smtClean="0"/>
              <a:t>In </a:t>
            </a:r>
            <a:r>
              <a:rPr lang="en-US" sz="1200" dirty="0"/>
              <a:t>the </a:t>
            </a:r>
            <a:r>
              <a:rPr lang="en-US" sz="1200" dirty="0" smtClean="0"/>
              <a:t>first feedback </a:t>
            </a:r>
            <a:r>
              <a:rPr lang="en-US" sz="1200" dirty="0"/>
              <a:t>loop, VR1 is controlled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to </a:t>
            </a:r>
            <a:r>
              <a:rPr lang="en-US" sz="1200" dirty="0"/>
              <a:t>track VCP by </a:t>
            </a:r>
            <a:r>
              <a:rPr lang="en-US" sz="1200" dirty="0" smtClean="0"/>
              <a:t>a compensation </a:t>
            </a:r>
            <a:r>
              <a:rPr lang="en-US" sz="1200" dirty="0"/>
              <a:t>method. So </a:t>
            </a:r>
          </a:p>
          <a:p>
            <a:pPr marL="109728" indent="0">
              <a:buNone/>
            </a:pPr>
            <a:r>
              <a:rPr lang="en-US" sz="1200" dirty="0" smtClean="0"/>
              <a:t>    the </a:t>
            </a:r>
            <a:r>
              <a:rPr lang="en-US" sz="1200" dirty="0"/>
              <a:t>pump-up current (</a:t>
            </a:r>
            <a:r>
              <a:rPr lang="en-US" sz="1200" dirty="0" smtClean="0"/>
              <a:t>IUP) is </a:t>
            </a:r>
            <a:r>
              <a:rPr lang="en-US" sz="1200" dirty="0"/>
              <a:t>equal to the bias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current </a:t>
            </a:r>
            <a:r>
              <a:rPr lang="en-US" sz="1200" dirty="0"/>
              <a:t>(IB). </a:t>
            </a:r>
            <a:endParaRPr lang="en-US" sz="1200" dirty="0" smtClean="0"/>
          </a:p>
          <a:p>
            <a:r>
              <a:rPr lang="en-US" sz="1200" dirty="0" smtClean="0"/>
              <a:t>In </a:t>
            </a:r>
            <a:r>
              <a:rPr lang="en-US" sz="1200" dirty="0"/>
              <a:t>the second </a:t>
            </a:r>
            <a:r>
              <a:rPr lang="en-US" sz="1200" dirty="0" smtClean="0"/>
              <a:t>feedback loop</a:t>
            </a:r>
            <a:r>
              <a:rPr lang="en-US" sz="1200" dirty="0"/>
              <a:t>, VR2 is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controlled </a:t>
            </a:r>
            <a:r>
              <a:rPr lang="en-US" sz="1200" dirty="0"/>
              <a:t>to track </a:t>
            </a:r>
            <a:r>
              <a:rPr lang="en-US" sz="1200" dirty="0" smtClean="0"/>
              <a:t>VCP so that the pump-down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</a:t>
            </a:r>
            <a:r>
              <a:rPr lang="en-US" sz="1200" dirty="0"/>
              <a:t>current (IDN) is equal to the </a:t>
            </a:r>
            <a:r>
              <a:rPr lang="en-US" sz="1200" dirty="0" smtClean="0"/>
              <a:t>pump-up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current </a:t>
            </a:r>
            <a:r>
              <a:rPr lang="en-US" sz="1200" dirty="0"/>
              <a:t>(IUP</a:t>
            </a:r>
            <a:r>
              <a:rPr lang="en-US" sz="1200" dirty="0" smtClean="0"/>
              <a:t>).</a:t>
            </a:r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Results:</a:t>
            </a:r>
          </a:p>
          <a:p>
            <a:pPr marL="109728" indent="0">
              <a:buNone/>
            </a:pPr>
            <a:r>
              <a:rPr lang="en-US" sz="1200" dirty="0" smtClean="0">
                <a:solidFill>
                  <a:srgbClr val="0070C0"/>
                </a:solidFill>
              </a:rPr>
              <a:t>SIMULATED</a:t>
            </a:r>
          </a:p>
          <a:p>
            <a:pPr marL="109728" indent="0">
              <a:buNone/>
            </a:pPr>
            <a:r>
              <a:rPr lang="en-US" sz="1200" dirty="0" smtClean="0"/>
              <a:t>Current mismatch = 0.15%</a:t>
            </a:r>
          </a:p>
          <a:p>
            <a:pPr marL="109728" indent="0">
              <a:buNone/>
            </a:pPr>
            <a:r>
              <a:rPr lang="en-US" sz="1200" dirty="0" smtClean="0"/>
              <a:t>Current deviation = 1.42%</a:t>
            </a:r>
            <a:endParaRPr lang="en-US" sz="1200" dirty="0"/>
          </a:p>
          <a:p>
            <a:pPr marL="109728" indent="0">
              <a:buNone/>
            </a:pP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>
                <a:solidFill>
                  <a:srgbClr val="0070C0"/>
                </a:solidFill>
              </a:rPr>
              <a:t>MEASURED:</a:t>
            </a:r>
          </a:p>
          <a:p>
            <a:pPr marL="109728" indent="0">
              <a:buNone/>
            </a:pPr>
            <a:r>
              <a:rPr lang="en-US" sz="1200" dirty="0"/>
              <a:t>Current mismatch = </a:t>
            </a:r>
            <a:r>
              <a:rPr lang="en-US" sz="1200" dirty="0" smtClean="0"/>
              <a:t>1.4%</a:t>
            </a:r>
            <a:endParaRPr lang="en-US" sz="1200" dirty="0"/>
          </a:p>
          <a:p>
            <a:pPr marL="109728" indent="0">
              <a:buNone/>
            </a:pPr>
            <a:r>
              <a:rPr lang="en-US" sz="1200" dirty="0"/>
              <a:t>Current deviation = </a:t>
            </a:r>
            <a:r>
              <a:rPr lang="en-US" sz="1200" dirty="0" smtClean="0"/>
              <a:t>3.8%</a:t>
            </a:r>
            <a:endParaRPr lang="en-US" sz="1200" dirty="0"/>
          </a:p>
          <a:p>
            <a:pPr marL="109728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							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2515" y="33647"/>
            <a:ext cx="8229600" cy="3810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CHARGE PUMP DESIGN 1 [2]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034" y="352425"/>
            <a:ext cx="3733800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96419"/>
            <a:ext cx="5615814" cy="164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5715000" y="3124200"/>
            <a:ext cx="2630385" cy="4191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14a</a:t>
            </a:r>
            <a:r>
              <a:rPr lang="en-US" dirty="0"/>
              <a:t>. Schematic of </a:t>
            </a:r>
            <a:r>
              <a:rPr lang="en-US" dirty="0" smtClean="0"/>
              <a:t>dual compensation </a:t>
            </a:r>
            <a:r>
              <a:rPr lang="en-US" dirty="0"/>
              <a:t>charge </a:t>
            </a:r>
            <a:r>
              <a:rPr lang="en-US" dirty="0" smtClean="0"/>
              <a:t>pump [2]</a:t>
            </a:r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971800" y="5757630"/>
            <a:ext cx="6019800" cy="5905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14b. Simulation result of the circuit. (a) Current </a:t>
            </a:r>
            <a:r>
              <a:rPr lang="en-US" sz="1200" dirty="0"/>
              <a:t>matching characteristics. </a:t>
            </a:r>
            <a:r>
              <a:rPr lang="en-US" sz="1200" dirty="0" smtClean="0"/>
              <a:t>(</a:t>
            </a:r>
            <a:r>
              <a:rPr lang="en-US" sz="1200" dirty="0"/>
              <a:t>b) </a:t>
            </a:r>
            <a:r>
              <a:rPr lang="en-US" sz="1200" dirty="0" smtClean="0"/>
              <a:t>Difference between </a:t>
            </a:r>
            <a:r>
              <a:rPr lang="en-US" sz="1200" dirty="0"/>
              <a:t>pump-up and pump-down current</a:t>
            </a:r>
            <a:r>
              <a:rPr lang="en-US" sz="1200" dirty="0" smtClean="0"/>
              <a:t>. [2]</a:t>
            </a:r>
            <a:endParaRPr lang="en-US" sz="120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4114800" y="5462912"/>
            <a:ext cx="495300" cy="25661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 smtClean="0"/>
              <a:t>(a)</a:t>
            </a:r>
            <a:endParaRPr lang="en-US" sz="1200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7162800" y="5457098"/>
            <a:ext cx="495300" cy="25661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 smtClean="0"/>
              <a:t>(b)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059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0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sz="1200" dirty="0" smtClean="0"/>
              <a:t>This uses the NMOS charge pump topology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to implement a dual compensation charge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pump to reduce the effect of channel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modulation and hence current mismatch</a:t>
            </a:r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/>
              <a:t>It uses two differential amplifiers which uses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PMOS as it input device in one and an NMOS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as the input device of the other.</a:t>
            </a:r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/>
              <a:t>When the UP signal is active, the differential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amplifier with the NMOS input pairs is used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regulate the V</a:t>
            </a:r>
            <a:r>
              <a:rPr lang="en-US" sz="700" dirty="0" smtClean="0"/>
              <a:t>DSP4 </a:t>
            </a:r>
            <a:r>
              <a:rPr lang="en-US" sz="1200" dirty="0" smtClean="0"/>
              <a:t>at </a:t>
            </a:r>
            <a:r>
              <a:rPr lang="en-US" sz="1200" dirty="0" err="1" smtClean="0"/>
              <a:t>V</a:t>
            </a:r>
            <a:r>
              <a:rPr lang="en-US" sz="800" dirty="0" err="1" smtClean="0"/>
              <a:t>bn</a:t>
            </a:r>
            <a:r>
              <a:rPr lang="en-US" sz="900" dirty="0" smtClean="0"/>
              <a:t> </a:t>
            </a:r>
            <a:r>
              <a:rPr lang="en-US" sz="1200" dirty="0" smtClean="0"/>
              <a:t>which is fixed at 1.5V.</a:t>
            </a:r>
          </a:p>
          <a:p>
            <a:pPr marL="109728" indent="0">
              <a:buNone/>
            </a:pPr>
            <a:r>
              <a:rPr lang="en-US" sz="1200" dirty="0" smtClean="0"/>
              <a:t>     This helps in increasing the output range.</a:t>
            </a:r>
          </a:p>
          <a:p>
            <a:pPr marL="109728" indent="0">
              <a:buNone/>
            </a:pPr>
            <a:endParaRPr lang="en-US" sz="1200" dirty="0" smtClean="0"/>
          </a:p>
          <a:p>
            <a:r>
              <a:rPr lang="en-US" sz="1200" dirty="0" smtClean="0"/>
              <a:t>When the DN signal is active, the differential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amplifier with the PMOS input pair is used to </a:t>
            </a:r>
            <a:endParaRPr lang="en-US" sz="1200" dirty="0"/>
          </a:p>
          <a:p>
            <a:pPr marL="109728" indent="0">
              <a:buNone/>
            </a:pPr>
            <a:r>
              <a:rPr lang="en-US" sz="1200" dirty="0" smtClean="0"/>
              <a:t>     regulate V</a:t>
            </a:r>
            <a:r>
              <a:rPr lang="en-US" sz="700" dirty="0" smtClean="0"/>
              <a:t>DSN9</a:t>
            </a:r>
            <a:r>
              <a:rPr lang="en-US" sz="1200" dirty="0" smtClean="0"/>
              <a:t> at </a:t>
            </a:r>
            <a:r>
              <a:rPr lang="en-US" sz="1200" dirty="0" err="1" smtClean="0"/>
              <a:t>V</a:t>
            </a:r>
            <a:r>
              <a:rPr lang="en-US" sz="800" dirty="0" err="1" smtClean="0"/>
              <a:t>bp</a:t>
            </a:r>
            <a:r>
              <a:rPr lang="en-US" sz="800" dirty="0" smtClean="0"/>
              <a:t> </a:t>
            </a:r>
            <a:r>
              <a:rPr lang="en-US" sz="1200" dirty="0" smtClean="0"/>
              <a:t> which is fixed at 0.3V.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this also helps in increasing the output range</a:t>
            </a:r>
          </a:p>
          <a:p>
            <a:pPr marL="109728" indent="0">
              <a:buNone/>
            </a:pP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Result</a:t>
            </a:r>
          </a:p>
          <a:p>
            <a:pPr marL="109728" indent="0">
              <a:buNone/>
            </a:pPr>
            <a:r>
              <a:rPr lang="en-US" sz="1200" dirty="0" smtClean="0"/>
              <a:t>Maximum current variation &lt; 1%</a:t>
            </a:r>
          </a:p>
          <a:p>
            <a:pPr marL="109728" indent="0">
              <a:buNone/>
            </a:pPr>
            <a:endParaRPr lang="en-US" sz="1200" dirty="0"/>
          </a:p>
          <a:p>
            <a:pPr marL="109728" indent="0">
              <a:buNone/>
            </a:pP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/>
              <a:t>[4]</a:t>
            </a:r>
            <a:endParaRPr lang="en-US" sz="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2 [4]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7" y="381000"/>
            <a:ext cx="4572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4876800" y="4267200"/>
            <a:ext cx="37338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400" dirty="0"/>
              <a:t>Fig </a:t>
            </a:r>
            <a:r>
              <a:rPr lang="en-US" sz="1400" dirty="0" smtClean="0"/>
              <a:t>15. </a:t>
            </a:r>
            <a:r>
              <a:rPr lang="en-US" sz="1400" dirty="0"/>
              <a:t>Schematic of </a:t>
            </a:r>
            <a:r>
              <a:rPr lang="en-US" sz="1400" dirty="0" smtClean="0"/>
              <a:t>design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434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1200" dirty="0" smtClean="0"/>
          </a:p>
          <a:p>
            <a:r>
              <a:rPr lang="en-US" sz="1200" dirty="0" smtClean="0"/>
              <a:t>[4]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052" y="3571875"/>
            <a:ext cx="3742148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68" y="3571875"/>
            <a:ext cx="3054927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68" y="76200"/>
            <a:ext cx="3598654" cy="285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76200"/>
            <a:ext cx="3207327" cy="285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717468" y="2895600"/>
            <a:ext cx="3598654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16a</a:t>
            </a:r>
            <a:r>
              <a:rPr lang="en-US" dirty="0"/>
              <a:t>. Schematic of </a:t>
            </a:r>
            <a:r>
              <a:rPr lang="en-US" dirty="0" smtClean="0"/>
              <a:t>the differential amplifier with NMOS input devices</a:t>
            </a:r>
            <a:endParaRPr lang="en-US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5257800" y="2895600"/>
            <a:ext cx="3283526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16b. </a:t>
            </a:r>
            <a:r>
              <a:rPr lang="en-US" dirty="0"/>
              <a:t>Schematic of </a:t>
            </a:r>
            <a:r>
              <a:rPr lang="en-US" dirty="0" smtClean="0"/>
              <a:t>the differential amplifier with PMOS input devices</a:t>
            </a:r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914400" y="5676900"/>
            <a:ext cx="3598654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 16c. Current matching characteristic of a charge pump without compensation</a:t>
            </a:r>
            <a:endParaRPr lang="en-US" dirty="0"/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5316746" y="5676900"/>
            <a:ext cx="3598654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 16d. Current matching characteristic of this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3: Dual </a:t>
            </a:r>
            <a:r>
              <a:rPr lang="en-US" sz="1300" dirty="0" err="1" smtClean="0">
                <a:solidFill>
                  <a:srgbClr val="FF0000"/>
                </a:solidFill>
              </a:rPr>
              <a:t>Compension</a:t>
            </a:r>
            <a:r>
              <a:rPr lang="en-US" sz="1300" dirty="0" smtClean="0">
                <a:solidFill>
                  <a:srgbClr val="FF0000"/>
                </a:solidFill>
              </a:rPr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57875"/>
          </a:xfrm>
        </p:spPr>
        <p:txBody>
          <a:bodyPr>
            <a:normAutofit/>
          </a:bodyPr>
          <a:lstStyle/>
          <a:p>
            <a:r>
              <a:rPr lang="en-US" sz="1200" dirty="0" smtClean="0"/>
              <a:t>This uses two compensation circuit to help in the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reduction of the current mismatch and current variation.</a:t>
            </a:r>
          </a:p>
          <a:p>
            <a:r>
              <a:rPr lang="en-US" sz="1200" dirty="0" smtClean="0"/>
              <a:t>The circuit </a:t>
            </a:r>
            <a:r>
              <a:rPr lang="en-US" sz="1200" dirty="0"/>
              <a:t>has two push-pull charge pumps </a:t>
            </a:r>
            <a:r>
              <a:rPr lang="en-US" sz="1200" dirty="0" smtClean="0"/>
              <a:t>(CP1 and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CP2</a:t>
            </a:r>
            <a:r>
              <a:rPr lang="en-US" sz="1200" dirty="0"/>
              <a:t>) and two replica-feedback </a:t>
            </a:r>
            <a:r>
              <a:rPr lang="en-US" sz="1200" dirty="0" smtClean="0"/>
              <a:t>biasing </a:t>
            </a:r>
            <a:r>
              <a:rPr lang="en-US" sz="1200" dirty="0"/>
              <a:t>circuits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(</a:t>
            </a:r>
            <a:r>
              <a:rPr lang="en-US" sz="1200" dirty="0"/>
              <a:t>compensator 1 and 2).</a:t>
            </a:r>
          </a:p>
          <a:p>
            <a:r>
              <a:rPr lang="en-US" sz="1200" dirty="0"/>
              <a:t>The ﬁrst compensator controls the bias voltage </a:t>
            </a:r>
            <a:r>
              <a:rPr lang="en-US" sz="1200" dirty="0" smtClean="0"/>
              <a:t>VBP2 so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that </a:t>
            </a:r>
            <a:r>
              <a:rPr lang="en-US" sz="1200" dirty="0"/>
              <a:t>the </a:t>
            </a:r>
            <a:r>
              <a:rPr lang="en-US" sz="1200" dirty="0" smtClean="0"/>
              <a:t>charging current </a:t>
            </a:r>
            <a:r>
              <a:rPr lang="en-US" sz="1200" dirty="0"/>
              <a:t>of the CP2 </a:t>
            </a:r>
            <a:r>
              <a:rPr lang="en-US" sz="1200" dirty="0" smtClean="0"/>
              <a:t>(ICH2) can </a:t>
            </a:r>
            <a:r>
              <a:rPr lang="en-US" sz="1200" dirty="0"/>
              <a:t>be kept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equal </a:t>
            </a:r>
            <a:r>
              <a:rPr lang="en-US" sz="1200" dirty="0"/>
              <a:t>to the discharging  </a:t>
            </a:r>
            <a:r>
              <a:rPr lang="en-US" sz="1200" dirty="0" smtClean="0"/>
              <a:t>current of the </a:t>
            </a:r>
            <a:r>
              <a:rPr lang="en-US" sz="1200" dirty="0"/>
              <a:t>CP1 (</a:t>
            </a:r>
            <a:r>
              <a:rPr lang="en-US" sz="1200" dirty="0" smtClean="0"/>
              <a:t>IDIS1). </a:t>
            </a:r>
          </a:p>
          <a:p>
            <a:r>
              <a:rPr lang="en-US" sz="1200" dirty="0" smtClean="0"/>
              <a:t>The </a:t>
            </a:r>
            <a:r>
              <a:rPr lang="en-US" sz="1200" dirty="0"/>
              <a:t>second compensator controls </a:t>
            </a:r>
            <a:r>
              <a:rPr lang="en-US" sz="1200" dirty="0" smtClean="0"/>
              <a:t>VBN2 so </a:t>
            </a:r>
            <a:r>
              <a:rPr lang="en-US" sz="1200" dirty="0"/>
              <a:t>that </a:t>
            </a:r>
            <a:r>
              <a:rPr lang="en-US" sz="1200" dirty="0" smtClean="0"/>
              <a:t>the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discharging </a:t>
            </a:r>
            <a:r>
              <a:rPr lang="en-US" sz="1200" dirty="0"/>
              <a:t>current of the CP2 (</a:t>
            </a:r>
            <a:r>
              <a:rPr lang="en-US" sz="1200" dirty="0" smtClean="0"/>
              <a:t>IDIS2) </a:t>
            </a:r>
            <a:r>
              <a:rPr lang="en-US" sz="1200" dirty="0"/>
              <a:t>can </a:t>
            </a:r>
            <a:r>
              <a:rPr lang="en-US" sz="1200" dirty="0" smtClean="0"/>
              <a:t>be </a:t>
            </a:r>
            <a:r>
              <a:rPr lang="en-US" sz="1200" dirty="0"/>
              <a:t>kept equal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to </a:t>
            </a:r>
            <a:r>
              <a:rPr lang="en-US" sz="1200" dirty="0"/>
              <a:t>the </a:t>
            </a:r>
            <a:r>
              <a:rPr lang="en-US" sz="1200" dirty="0" smtClean="0"/>
              <a:t>charging current </a:t>
            </a:r>
            <a:r>
              <a:rPr lang="en-US" sz="1200" dirty="0"/>
              <a:t>of the </a:t>
            </a:r>
            <a:r>
              <a:rPr lang="en-US" sz="1200" dirty="0" smtClean="0"/>
              <a:t>CP1 </a:t>
            </a:r>
            <a:r>
              <a:rPr lang="en-US" sz="1200" dirty="0"/>
              <a:t>(</a:t>
            </a:r>
            <a:r>
              <a:rPr lang="en-US" sz="1200" dirty="0" smtClean="0"/>
              <a:t>ICH1). </a:t>
            </a:r>
          </a:p>
          <a:p>
            <a:r>
              <a:rPr lang="en-US" sz="1200" dirty="0" smtClean="0"/>
              <a:t>As </a:t>
            </a:r>
            <a:r>
              <a:rPr lang="en-US" sz="1200" dirty="0"/>
              <a:t>a result, the total charging and </a:t>
            </a:r>
            <a:r>
              <a:rPr lang="en-US" sz="1200" dirty="0" smtClean="0"/>
              <a:t>discharging currents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</a:t>
            </a:r>
            <a:r>
              <a:rPr lang="en-US" sz="1200" dirty="0"/>
              <a:t>are kept the </a:t>
            </a:r>
            <a:r>
              <a:rPr lang="en-US" sz="1200" dirty="0" smtClean="0"/>
              <a:t>same.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sz="1200" dirty="0" smtClean="0"/>
          </a:p>
          <a:p>
            <a:pPr marL="109728" indent="0">
              <a:buNone/>
            </a:pPr>
            <a:endParaRPr lang="en-US" sz="1200" dirty="0"/>
          </a:p>
          <a:p>
            <a:pPr marL="109728" indent="0">
              <a:buNone/>
            </a:pPr>
            <a:r>
              <a:rPr lang="en-US" sz="1200" dirty="0" smtClean="0"/>
              <a:t>[3]</a:t>
            </a:r>
            <a:endParaRPr lang="en-US" sz="12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3 [3]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85800"/>
            <a:ext cx="3657599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638800" y="4191000"/>
            <a:ext cx="3200398" cy="30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17. </a:t>
            </a:r>
            <a:r>
              <a:rPr lang="en-US" sz="1200" dirty="0"/>
              <a:t>Schematic of </a:t>
            </a:r>
            <a:r>
              <a:rPr lang="en-US" sz="1200" dirty="0" smtClean="0"/>
              <a:t>design</a:t>
            </a:r>
            <a:endParaRPr lang="en-US" sz="1200" dirty="0"/>
          </a:p>
        </p:txBody>
      </p:sp>
      <p:pic>
        <p:nvPicPr>
          <p:cNvPr id="10243" name="Picture 3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4724400"/>
            <a:ext cx="661987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2628900" y="6391275"/>
            <a:ext cx="5105400" cy="3048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18. </a:t>
            </a:r>
            <a:r>
              <a:rPr lang="en-US" sz="1200" dirty="0"/>
              <a:t>Simulated output currents </a:t>
            </a:r>
            <a:r>
              <a:rPr lang="en-US" sz="1200" dirty="0" smtClean="0"/>
              <a:t>of  (a) Conventional </a:t>
            </a:r>
            <a:r>
              <a:rPr lang="en-US" sz="1200" dirty="0"/>
              <a:t>charge </a:t>
            </a:r>
            <a:r>
              <a:rPr lang="en-US" sz="1200" dirty="0" smtClean="0"/>
              <a:t>pump (b )Proposed </a:t>
            </a:r>
            <a:r>
              <a:rPr lang="en-US" sz="1200" dirty="0"/>
              <a:t>charge pump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966990"/>
              </p:ext>
            </p:extLst>
          </p:nvPr>
        </p:nvGraphicFramePr>
        <p:xfrm>
          <a:off x="457200" y="3732847"/>
          <a:ext cx="4521199" cy="91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7998"/>
                <a:gridCol w="1357946"/>
                <a:gridCol w="1345255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Maximum Current Mismatch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Maximum Current Variation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Conventional charge pump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30.10%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20.60%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Proposed charge pump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3.20%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1.70%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63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7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1200" dirty="0"/>
              <a:t>In this paper, a novel charge pump circuit is proposed,</a:t>
            </a:r>
          </a:p>
          <a:p>
            <a:pPr marL="109728" indent="0">
              <a:buNone/>
            </a:pPr>
            <a:r>
              <a:rPr lang="en-US" sz="1200" dirty="0" smtClean="0"/>
              <a:t>     which </a:t>
            </a:r>
            <a:r>
              <a:rPr lang="en-US" sz="1200" dirty="0"/>
              <a:t>is suitable for very high speed and low voltage</a:t>
            </a:r>
          </a:p>
          <a:p>
            <a:pPr marL="109728" indent="0">
              <a:buNone/>
            </a:pPr>
            <a:r>
              <a:rPr lang="en-US" sz="1200" dirty="0" smtClean="0"/>
              <a:t>     applications</a:t>
            </a:r>
            <a:r>
              <a:rPr lang="en-US" sz="1200" dirty="0"/>
              <a:t>. </a:t>
            </a:r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/>
              <a:t>pull-down part of the charge pump</a:t>
            </a:r>
          </a:p>
          <a:p>
            <a:r>
              <a:rPr lang="en-US" sz="1200" dirty="0"/>
              <a:t>circuit is described in Fig. </a:t>
            </a:r>
            <a:r>
              <a:rPr lang="en-US" sz="1200" dirty="0" smtClean="0"/>
              <a:t>19. </a:t>
            </a:r>
            <a:r>
              <a:rPr lang="en-US" sz="1200" dirty="0"/>
              <a:t>For the pull-up part, a</a:t>
            </a:r>
          </a:p>
          <a:p>
            <a:pPr marL="109728" indent="0">
              <a:buNone/>
            </a:pPr>
            <a:r>
              <a:rPr lang="en-US" sz="1200" dirty="0" smtClean="0"/>
              <a:t>     similar </a:t>
            </a:r>
            <a:r>
              <a:rPr lang="en-US" sz="1200" dirty="0"/>
              <a:t>complementary circuit is used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the charging current </a:t>
            </a:r>
            <a:r>
              <a:rPr lang="en-US" sz="1200" dirty="0" err="1" smtClean="0"/>
              <a:t>I</a:t>
            </a:r>
            <a:r>
              <a:rPr lang="en-US" sz="800" dirty="0" err="1" smtClean="0"/>
              <a:t>up</a:t>
            </a:r>
            <a:r>
              <a:rPr lang="en-US" sz="1200" dirty="0" smtClean="0"/>
              <a:t> </a:t>
            </a:r>
            <a:r>
              <a:rPr lang="en-US" sz="1200" dirty="0"/>
              <a:t>and the discharging</a:t>
            </a:r>
          </a:p>
          <a:p>
            <a:pPr marL="109728" indent="0">
              <a:buNone/>
            </a:pPr>
            <a:r>
              <a:rPr lang="en-US" sz="1200" dirty="0" smtClean="0"/>
              <a:t>     current </a:t>
            </a:r>
            <a:r>
              <a:rPr lang="en-US" sz="1200" dirty="0" err="1" smtClean="0"/>
              <a:t>I</a:t>
            </a:r>
            <a:r>
              <a:rPr lang="en-US" sz="800" dirty="0" err="1" smtClean="0"/>
              <a:t>dn</a:t>
            </a:r>
            <a:r>
              <a:rPr lang="en-US" sz="1200" dirty="0" smtClean="0"/>
              <a:t> </a:t>
            </a:r>
            <a:r>
              <a:rPr lang="en-US" sz="1200" dirty="0"/>
              <a:t>are both derived from the same reference</a:t>
            </a:r>
          </a:p>
          <a:p>
            <a:pPr marL="109728" indent="0">
              <a:buNone/>
            </a:pPr>
            <a:r>
              <a:rPr lang="en-US" sz="1200" dirty="0" smtClean="0"/>
              <a:t>     current </a:t>
            </a:r>
            <a:r>
              <a:rPr lang="en-US" sz="1200" dirty="0"/>
              <a:t>source I</a:t>
            </a:r>
            <a:r>
              <a:rPr lang="en-US" sz="800" dirty="0"/>
              <a:t>BIAS</a:t>
            </a:r>
            <a:r>
              <a:rPr lang="en-US" sz="1200" dirty="0"/>
              <a:t> via the current mirrors containing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the transistors M1- M7.</a:t>
            </a:r>
          </a:p>
          <a:p>
            <a:r>
              <a:rPr lang="en-US" sz="1200" dirty="0" smtClean="0"/>
              <a:t>M8, which </a:t>
            </a:r>
            <a:r>
              <a:rPr lang="en-US" sz="1200" dirty="0"/>
              <a:t>does not directly connect with the output </a:t>
            </a:r>
            <a:r>
              <a:rPr lang="en-US" sz="1200" dirty="0" smtClean="0"/>
              <a:t>load</a:t>
            </a:r>
          </a:p>
          <a:p>
            <a:pPr marL="109728" indent="0">
              <a:buNone/>
            </a:pPr>
            <a:r>
              <a:rPr lang="en-US" sz="1200" dirty="0" smtClean="0"/>
              <a:t>     Helps in the reduction of the </a:t>
            </a:r>
            <a:r>
              <a:rPr lang="en-US" sz="1200" dirty="0"/>
              <a:t>negative effect of the charge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 smtClean="0"/>
              <a:t>     sharing due </a:t>
            </a:r>
            <a:r>
              <a:rPr lang="en-US" sz="1200" dirty="0"/>
              <a:t>to the position of the switch </a:t>
            </a:r>
            <a:r>
              <a:rPr lang="en-US" sz="1200" dirty="0" smtClean="0"/>
              <a:t>transistor. </a:t>
            </a:r>
          </a:p>
          <a:p>
            <a:r>
              <a:rPr lang="en-US" sz="1200" dirty="0"/>
              <a:t>When DOWN is equal to </a:t>
            </a:r>
            <a:r>
              <a:rPr lang="en-US" sz="1200" dirty="0" err="1"/>
              <a:t>Gnd</a:t>
            </a:r>
            <a:r>
              <a:rPr lang="en-US" sz="1200" dirty="0"/>
              <a:t>, there is no current</a:t>
            </a:r>
          </a:p>
          <a:p>
            <a:pPr marL="109728" indent="0">
              <a:buNone/>
            </a:pPr>
            <a:r>
              <a:rPr lang="en-US" sz="1200" dirty="0" smtClean="0"/>
              <a:t>      flowing </a:t>
            </a:r>
            <a:r>
              <a:rPr lang="en-US" sz="1200" dirty="0"/>
              <a:t>through </a:t>
            </a:r>
            <a:r>
              <a:rPr lang="en-US" sz="1200" dirty="0" smtClean="0"/>
              <a:t>M11 </a:t>
            </a:r>
            <a:r>
              <a:rPr lang="en-US" sz="1200" dirty="0"/>
              <a:t>and M12. </a:t>
            </a:r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/>
              <a:t>voltage at the </a:t>
            </a:r>
            <a:r>
              <a:rPr lang="en-US" sz="1200" dirty="0" smtClean="0"/>
              <a:t>node A</a:t>
            </a:r>
            <a:r>
              <a:rPr lang="en-US" sz="1200" dirty="0"/>
              <a:t>, V</a:t>
            </a:r>
            <a:r>
              <a:rPr lang="en-US" sz="700" dirty="0"/>
              <a:t>A</a:t>
            </a:r>
            <a:r>
              <a:rPr lang="en-US" sz="1200" dirty="0"/>
              <a:t> is held at zero; When </a:t>
            </a:r>
            <a:r>
              <a:rPr lang="en-US" sz="1200" dirty="0" smtClean="0"/>
              <a:t>DOWN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</a:t>
            </a:r>
            <a:r>
              <a:rPr lang="en-US" sz="1200" dirty="0"/>
              <a:t>switches to </a:t>
            </a:r>
            <a:r>
              <a:rPr lang="en-US" sz="1200" dirty="0" smtClean="0"/>
              <a:t>high level </a:t>
            </a:r>
            <a:r>
              <a:rPr lang="en-US" sz="1200" dirty="0" err="1"/>
              <a:t>Vdd</a:t>
            </a:r>
            <a:r>
              <a:rPr lang="en-US" sz="1200" dirty="0"/>
              <a:t>, </a:t>
            </a:r>
            <a:r>
              <a:rPr lang="en-US" sz="1200" dirty="0" smtClean="0"/>
              <a:t>M11 </a:t>
            </a:r>
            <a:r>
              <a:rPr lang="en-US" sz="1200" dirty="0"/>
              <a:t>and M12 just act as a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voltage divider. Which causes the high </a:t>
            </a:r>
            <a:r>
              <a:rPr lang="en-US" sz="1200" dirty="0"/>
              <a:t>level of V</a:t>
            </a:r>
            <a:r>
              <a:rPr lang="en-US" sz="700" dirty="0"/>
              <a:t>A</a:t>
            </a:r>
            <a:r>
              <a:rPr lang="en-US" sz="1200" dirty="0"/>
              <a:t> </a:t>
            </a:r>
            <a:r>
              <a:rPr lang="en-US" sz="1200" dirty="0" smtClean="0"/>
              <a:t> to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depend </a:t>
            </a:r>
            <a:r>
              <a:rPr lang="en-US" sz="1200" dirty="0"/>
              <a:t>on the </a:t>
            </a:r>
            <a:r>
              <a:rPr lang="en-US" sz="1200" dirty="0" smtClean="0"/>
              <a:t>(</a:t>
            </a:r>
            <a:r>
              <a:rPr lang="en-US" sz="1200" dirty="0"/>
              <a:t>W/L) ratio </a:t>
            </a:r>
            <a:r>
              <a:rPr lang="en-US" sz="1200" dirty="0" smtClean="0"/>
              <a:t>of M11 </a:t>
            </a:r>
            <a:r>
              <a:rPr lang="en-US" sz="1200" dirty="0"/>
              <a:t>to M12.</a:t>
            </a:r>
          </a:p>
          <a:p>
            <a:r>
              <a:rPr lang="en-US" sz="1200" dirty="0" smtClean="0"/>
              <a:t> </a:t>
            </a:r>
            <a:r>
              <a:rPr lang="en-US" sz="1200" dirty="0"/>
              <a:t>V</a:t>
            </a:r>
            <a:r>
              <a:rPr lang="en-US" sz="700" dirty="0"/>
              <a:t>A</a:t>
            </a:r>
            <a:r>
              <a:rPr lang="en-US" sz="1200" dirty="0"/>
              <a:t> </a:t>
            </a:r>
            <a:r>
              <a:rPr lang="en-US" sz="1200" dirty="0" smtClean="0"/>
              <a:t>carefully </a:t>
            </a:r>
            <a:r>
              <a:rPr lang="en-US" sz="1200" dirty="0"/>
              <a:t>chosen to cut off </a:t>
            </a:r>
            <a:r>
              <a:rPr lang="en-US" sz="1200" dirty="0" smtClean="0"/>
              <a:t>M10 when it is high. This will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 cause the </a:t>
            </a:r>
            <a:r>
              <a:rPr lang="en-US" sz="1200" dirty="0"/>
              <a:t>voltage at </a:t>
            </a:r>
            <a:r>
              <a:rPr lang="en-US" sz="1200" dirty="0" smtClean="0"/>
              <a:t>the node </a:t>
            </a:r>
            <a:r>
              <a:rPr lang="en-US" sz="1200" dirty="0"/>
              <a:t>B, V</a:t>
            </a:r>
            <a:r>
              <a:rPr lang="en-US" sz="800" dirty="0"/>
              <a:t>B</a:t>
            </a:r>
            <a:r>
              <a:rPr lang="en-US" sz="1200" dirty="0"/>
              <a:t> </a:t>
            </a:r>
            <a:r>
              <a:rPr lang="en-US" sz="1200" dirty="0" smtClean="0"/>
              <a:t>to </a:t>
            </a:r>
            <a:r>
              <a:rPr lang="en-US" sz="1200" dirty="0"/>
              <a:t>be high due to the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 transistor M9; if </a:t>
            </a:r>
            <a:r>
              <a:rPr lang="en-US" sz="1200" dirty="0"/>
              <a:t>V</a:t>
            </a:r>
            <a:r>
              <a:rPr lang="en-US" sz="800" dirty="0"/>
              <a:t>A</a:t>
            </a:r>
            <a:r>
              <a:rPr lang="en-US" sz="1200" dirty="0"/>
              <a:t> </a:t>
            </a:r>
            <a:r>
              <a:rPr lang="en-US" sz="1200" dirty="0" smtClean="0"/>
              <a:t>is zero</a:t>
            </a:r>
            <a:r>
              <a:rPr lang="en-US" sz="1200" dirty="0"/>
              <a:t>, then VB will drop. The high and </a:t>
            </a:r>
            <a:endParaRPr lang="en-US" sz="1200" dirty="0" smtClean="0"/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 low </a:t>
            </a:r>
            <a:r>
              <a:rPr lang="en-US" sz="1200" dirty="0"/>
              <a:t>level of VB </a:t>
            </a:r>
            <a:r>
              <a:rPr lang="en-US" sz="1200" dirty="0" smtClean="0"/>
              <a:t>are relative </a:t>
            </a:r>
            <a:r>
              <a:rPr lang="en-US" sz="1200" dirty="0"/>
              <a:t>to the (WIL) value of M9, </a:t>
            </a:r>
            <a:r>
              <a:rPr lang="en-US" sz="1200" dirty="0" smtClean="0"/>
              <a:t>M10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  and </a:t>
            </a:r>
            <a:r>
              <a:rPr lang="en-US" sz="1200" dirty="0"/>
              <a:t>even M8</a:t>
            </a:r>
            <a:r>
              <a:rPr lang="en-US" sz="1200" dirty="0" smtClean="0"/>
              <a:t>.</a:t>
            </a:r>
          </a:p>
          <a:p>
            <a:pPr marL="109728" indent="0">
              <a:buNone/>
            </a:pPr>
            <a:endParaRPr lang="en-US" sz="1200" dirty="0"/>
          </a:p>
          <a:p>
            <a:r>
              <a:rPr lang="en-US" sz="1200" dirty="0" smtClean="0"/>
              <a:t>Power consumption = 28</a:t>
            </a:r>
            <a:r>
              <a:rPr lang="en-US" sz="1200" dirty="0" smtClean="0">
                <a:latin typeface="Calibri"/>
                <a:cs typeface="Calibri"/>
              </a:rPr>
              <a:t>µW @ 1GHz for the PLL</a:t>
            </a:r>
            <a:endParaRPr lang="en-US" sz="12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4 [5]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09600"/>
            <a:ext cx="3352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257800" y="3886200"/>
            <a:ext cx="3886200" cy="3048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19. Schematic of the pull – down part of the design</a:t>
            </a:r>
            <a:endParaRPr lang="en-US" sz="1200" dirty="0"/>
          </a:p>
        </p:txBody>
      </p:sp>
      <p:pic>
        <p:nvPicPr>
          <p:cNvPr id="11267" name="Picture 3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4419600"/>
            <a:ext cx="304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5410200" y="6324600"/>
            <a:ext cx="3505200" cy="30480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20. </a:t>
            </a:r>
            <a:r>
              <a:rPr lang="en-US" sz="1200" dirty="0"/>
              <a:t>Waveform of the signal DOWN and V</a:t>
            </a:r>
            <a:r>
              <a:rPr lang="en-US" sz="8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881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3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/>
          </a:bodyPr>
          <a:lstStyle/>
          <a:p>
            <a:r>
              <a:rPr lang="en-US" sz="1200" dirty="0" smtClean="0"/>
              <a:t>This paper was interested in an ultra low power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PLL</a:t>
            </a:r>
          </a:p>
          <a:p>
            <a:r>
              <a:rPr lang="en-US" sz="1200" dirty="0" smtClean="0"/>
              <a:t>The charge pump used in this paper is as shown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in fig 21.</a:t>
            </a:r>
          </a:p>
          <a:p>
            <a:r>
              <a:rPr lang="en-US" sz="1200" dirty="0" smtClean="0"/>
              <a:t>The main metric of the charge pump in this paper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was a power.</a:t>
            </a:r>
          </a:p>
          <a:p>
            <a:pPr marL="109728" indent="0">
              <a:buNone/>
            </a:pPr>
            <a:endParaRPr lang="en-US" sz="1200" dirty="0"/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Result</a:t>
            </a:r>
          </a:p>
          <a:p>
            <a:r>
              <a:rPr lang="en-US" sz="1200" dirty="0" smtClean="0"/>
              <a:t>Technology: 0.13</a:t>
            </a:r>
            <a:r>
              <a:rPr lang="en-US" sz="1200" dirty="0" smtClean="0">
                <a:latin typeface="Calibri"/>
                <a:cs typeface="Calibri"/>
              </a:rPr>
              <a:t>µm</a:t>
            </a:r>
          </a:p>
          <a:p>
            <a:r>
              <a:rPr lang="en-US" sz="1200" dirty="0" smtClean="0">
                <a:latin typeface="Calibri"/>
                <a:cs typeface="Calibri"/>
              </a:rPr>
              <a:t>Frequency : 600MHz</a:t>
            </a:r>
          </a:p>
          <a:p>
            <a:r>
              <a:rPr lang="en-US" sz="1200" dirty="0" smtClean="0">
                <a:latin typeface="Calibri"/>
                <a:cs typeface="Calibri"/>
              </a:rPr>
              <a:t>Supply voltage : 1.2V</a:t>
            </a:r>
          </a:p>
          <a:p>
            <a:r>
              <a:rPr lang="en-US" sz="1200" dirty="0" smtClean="0">
                <a:latin typeface="Calibri"/>
                <a:cs typeface="Calibri"/>
              </a:rPr>
              <a:t>Power : 53µW representing 26.5% of total power</a:t>
            </a:r>
            <a:endParaRPr lang="en-US" sz="12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5 [10]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62000"/>
            <a:ext cx="3914563" cy="274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4648200" y="3503612"/>
            <a:ext cx="3962400" cy="3048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21. Schematic of the charge pump for the design [10]</a:t>
            </a:r>
          </a:p>
          <a:p>
            <a:pPr marL="109728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55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>
                <a:solidFill>
                  <a:srgbClr val="FF0000"/>
                </a:solidFill>
              </a:rPr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0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13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/>
          </a:bodyPr>
          <a:lstStyle/>
          <a:p>
            <a:r>
              <a:rPr lang="en-US" sz="1200" dirty="0" smtClean="0"/>
              <a:t>This paper was interested in designing a low phase</a:t>
            </a:r>
          </a:p>
          <a:p>
            <a:pPr marL="109728" indent="0">
              <a:buNone/>
            </a:pPr>
            <a:r>
              <a:rPr lang="en-US" sz="1200" dirty="0" smtClean="0"/>
              <a:t>     noise low power PLL using low operating voltages</a:t>
            </a:r>
          </a:p>
          <a:p>
            <a:r>
              <a:rPr lang="en-US" sz="1200" dirty="0" smtClean="0"/>
              <a:t>The </a:t>
            </a:r>
            <a:r>
              <a:rPr lang="en-US" sz="1200" dirty="0"/>
              <a:t>proposed charge pump is </a:t>
            </a:r>
            <a:r>
              <a:rPr lang="en-US" sz="1200" dirty="0" smtClean="0"/>
              <a:t>as shown </a:t>
            </a:r>
            <a:r>
              <a:rPr lang="en-US" sz="1200" dirty="0"/>
              <a:t>in Fig. </a:t>
            </a:r>
            <a:r>
              <a:rPr lang="en-US" sz="1200" dirty="0" smtClean="0"/>
              <a:t>22.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this uses a </a:t>
            </a:r>
            <a:r>
              <a:rPr lang="en-US" sz="1200" dirty="0"/>
              <a:t>supply </a:t>
            </a:r>
            <a:r>
              <a:rPr lang="en-US" sz="1200" dirty="0" smtClean="0"/>
              <a:t>voltage of 0.8V</a:t>
            </a:r>
          </a:p>
          <a:p>
            <a:r>
              <a:rPr lang="en-US" sz="1200" dirty="0" smtClean="0"/>
              <a:t>Power consumed by the PLL is 2.5mW</a:t>
            </a:r>
          </a:p>
          <a:p>
            <a:r>
              <a:rPr lang="en-US" sz="1200" dirty="0" smtClean="0"/>
              <a:t>Power consumed by the LC VCO was 1.3mW (52%)</a:t>
            </a:r>
          </a:p>
          <a:p>
            <a:r>
              <a:rPr lang="en-US" sz="1200" dirty="0" smtClean="0"/>
              <a:t>The rest of the blocks consumed the remaining </a:t>
            </a:r>
          </a:p>
          <a:p>
            <a:pPr marL="109728" indent="0">
              <a:buNone/>
            </a:pPr>
            <a:r>
              <a:rPr lang="en-US" sz="1200" dirty="0" smtClean="0"/>
              <a:t>     48% however the power breakdown for these other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blocks were not given</a:t>
            </a:r>
            <a:endParaRPr lang="en-US" sz="12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6 [11]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33400"/>
            <a:ext cx="4214811" cy="284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49" y="3415533"/>
            <a:ext cx="4419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5029200" y="3382551"/>
            <a:ext cx="3886200" cy="3048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22. Schematic of the charge pump for the design [11]</a:t>
            </a:r>
          </a:p>
          <a:p>
            <a:pPr marL="109728" indent="0">
              <a:buNone/>
            </a:pPr>
            <a:endParaRPr lang="en-US" sz="1200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533400" y="3276600"/>
            <a:ext cx="3886200" cy="30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 smtClean="0"/>
              <a:t>Table 2. Summary of result</a:t>
            </a:r>
          </a:p>
          <a:p>
            <a:pPr marL="109728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893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248400"/>
          </a:xfrm>
        </p:spPr>
        <p:txBody>
          <a:bodyPr>
            <a:normAutofit/>
          </a:bodyPr>
          <a:lstStyle/>
          <a:p>
            <a:r>
              <a:rPr lang="en-US" sz="1050" dirty="0" smtClean="0"/>
              <a:t>In this paper, a fully differential charge pump is designed</a:t>
            </a:r>
          </a:p>
          <a:p>
            <a:r>
              <a:rPr lang="en-US" sz="1050" dirty="0"/>
              <a:t>The FDCP comprises a differential CP circuit, a </a:t>
            </a:r>
            <a:r>
              <a:rPr lang="en-US" sz="1050" dirty="0" smtClean="0"/>
              <a:t>control 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signal </a:t>
            </a:r>
            <a:r>
              <a:rPr lang="en-US" sz="1050" dirty="0"/>
              <a:t>generating circuit, and a CMFB circuit. </a:t>
            </a:r>
            <a:endParaRPr lang="en-US" sz="1050" dirty="0" smtClean="0"/>
          </a:p>
          <a:p>
            <a:r>
              <a:rPr lang="en-US" sz="1050" dirty="0"/>
              <a:t>F</a:t>
            </a:r>
            <a:r>
              <a:rPr lang="en-US" sz="1050" dirty="0" smtClean="0"/>
              <a:t>ig</a:t>
            </a:r>
            <a:r>
              <a:rPr lang="en-US" sz="1050" dirty="0"/>
              <a:t>. </a:t>
            </a:r>
            <a:r>
              <a:rPr lang="en-US" sz="1050" dirty="0" smtClean="0"/>
              <a:t>23a shows the FDCP which </a:t>
            </a:r>
            <a:r>
              <a:rPr lang="en-US" sz="1050" dirty="0"/>
              <a:t>consists of two </a:t>
            </a:r>
            <a:r>
              <a:rPr lang="en-US" sz="1050" dirty="0" smtClean="0"/>
              <a:t>differential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pairs</a:t>
            </a:r>
            <a:r>
              <a:rPr lang="en-US" sz="1050" dirty="0"/>
              <a:t>, two </a:t>
            </a:r>
            <a:r>
              <a:rPr lang="en-US" sz="1050" dirty="0" smtClean="0"/>
              <a:t>replicas </a:t>
            </a:r>
            <a:r>
              <a:rPr lang="en-US" sz="1050" dirty="0"/>
              <a:t>and a current bias. </a:t>
            </a:r>
            <a:endParaRPr lang="en-US" sz="1050" dirty="0" smtClean="0"/>
          </a:p>
          <a:p>
            <a:r>
              <a:rPr lang="en-US" sz="1050" dirty="0" smtClean="0"/>
              <a:t>Operational</a:t>
            </a:r>
            <a:r>
              <a:rPr lang="en-US" sz="1050" dirty="0"/>
              <a:t> </a:t>
            </a:r>
            <a:r>
              <a:rPr lang="en-US" sz="1050" dirty="0" smtClean="0"/>
              <a:t>amplifiers </a:t>
            </a:r>
            <a:r>
              <a:rPr lang="en-US" sz="1050" dirty="0"/>
              <a:t>A1 and A2 ensure equal voltages in </a:t>
            </a:r>
            <a:endParaRPr lang="en-US" sz="1050" dirty="0" smtClean="0"/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nodes OUTP and </a:t>
            </a:r>
            <a:r>
              <a:rPr lang="en-US" sz="1050" dirty="0"/>
              <a:t>P, OUTN and N </a:t>
            </a:r>
            <a:r>
              <a:rPr lang="en-US" sz="1050" dirty="0" smtClean="0"/>
              <a:t>respectively making the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</a:t>
            </a:r>
            <a:r>
              <a:rPr lang="en-US" sz="1050" dirty="0"/>
              <a:t>voltages at </a:t>
            </a:r>
            <a:r>
              <a:rPr lang="en-US" sz="1050" dirty="0" smtClean="0"/>
              <a:t>nodes </a:t>
            </a:r>
            <a:r>
              <a:rPr lang="en-US" sz="1050" dirty="0"/>
              <a:t>A, B, C and </a:t>
            </a:r>
            <a:r>
              <a:rPr lang="en-US" sz="1050" dirty="0" smtClean="0"/>
              <a:t>D </a:t>
            </a:r>
            <a:r>
              <a:rPr lang="en-US" sz="1050" dirty="0"/>
              <a:t>remain unchanged </a:t>
            </a:r>
            <a:r>
              <a:rPr lang="en-US" sz="1050" dirty="0" smtClean="0"/>
              <a:t>before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and after </a:t>
            </a:r>
            <a:r>
              <a:rPr lang="en-US" sz="1050" dirty="0"/>
              <a:t>current switching. </a:t>
            </a:r>
            <a:endParaRPr lang="en-US" sz="1050" dirty="0" smtClean="0"/>
          </a:p>
          <a:p>
            <a:r>
              <a:rPr lang="en-US" sz="1050" dirty="0" smtClean="0"/>
              <a:t>The two </a:t>
            </a:r>
            <a:r>
              <a:rPr lang="en-US" sz="1050" dirty="0"/>
              <a:t>replicas and amplifiers A3 </a:t>
            </a:r>
            <a:r>
              <a:rPr lang="en-US" sz="1050" dirty="0" smtClean="0"/>
              <a:t>and A4 </a:t>
            </a:r>
            <a:r>
              <a:rPr lang="en-US" sz="1050" dirty="0"/>
              <a:t>are used to </a:t>
            </a:r>
            <a:endParaRPr lang="en-US" sz="1050" dirty="0" smtClean="0"/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minimize the current mismatch of the charge pump.</a:t>
            </a:r>
          </a:p>
          <a:p>
            <a:r>
              <a:rPr lang="en-US" sz="1050" dirty="0" smtClean="0"/>
              <a:t>Resistors </a:t>
            </a:r>
            <a:r>
              <a:rPr lang="en-US" sz="1050" i="1" dirty="0" smtClean="0"/>
              <a:t>R</a:t>
            </a:r>
            <a:r>
              <a:rPr lang="en-US" sz="1050" dirty="0" smtClean="0"/>
              <a:t>1 and </a:t>
            </a:r>
            <a:r>
              <a:rPr lang="en-US" sz="1050" i="1" dirty="0" smtClean="0"/>
              <a:t>R</a:t>
            </a:r>
            <a:r>
              <a:rPr lang="en-US" sz="1050" dirty="0" smtClean="0"/>
              <a:t>2 as well as capacitors </a:t>
            </a:r>
            <a:r>
              <a:rPr lang="en-US" sz="1050" i="1" dirty="0" smtClean="0"/>
              <a:t>C</a:t>
            </a:r>
            <a:r>
              <a:rPr lang="en-US" sz="1050" dirty="0" smtClean="0"/>
              <a:t>1 and </a:t>
            </a:r>
            <a:r>
              <a:rPr lang="en-US" sz="1050" i="1" dirty="0" smtClean="0"/>
              <a:t>C</a:t>
            </a:r>
            <a:r>
              <a:rPr lang="en-US" sz="1050" dirty="0" smtClean="0"/>
              <a:t>2 are added</a:t>
            </a:r>
          </a:p>
          <a:p>
            <a:pPr marL="109728" indent="0">
              <a:buNone/>
            </a:pPr>
            <a:r>
              <a:rPr lang="en-US" sz="1050" dirty="0" smtClean="0"/>
              <a:t>     to </a:t>
            </a:r>
            <a:r>
              <a:rPr lang="en-US" sz="1050" dirty="0"/>
              <a:t>filter out the high frequency noise of amplifiers A3 and A4</a:t>
            </a:r>
            <a:r>
              <a:rPr lang="en-US" sz="1050" dirty="0" smtClean="0"/>
              <a:t>.</a:t>
            </a:r>
          </a:p>
          <a:p>
            <a:r>
              <a:rPr lang="en-US" sz="1050" dirty="0"/>
              <a:t>The control signal of transistors M9–M16 </a:t>
            </a:r>
            <a:r>
              <a:rPr lang="en-US" sz="1050" dirty="0" smtClean="0"/>
              <a:t>were generated using</a:t>
            </a:r>
          </a:p>
          <a:p>
            <a:pPr marL="109728" indent="0">
              <a:buNone/>
            </a:pPr>
            <a:r>
              <a:rPr lang="en-US" sz="1050" dirty="0" smtClean="0"/>
              <a:t>     the circuit in fig 23b.</a:t>
            </a:r>
            <a:endParaRPr lang="en-US" sz="1050" dirty="0"/>
          </a:p>
          <a:p>
            <a:r>
              <a:rPr lang="en-US" sz="1050" dirty="0" smtClean="0"/>
              <a:t>It consists </a:t>
            </a:r>
            <a:r>
              <a:rPr lang="en-US" sz="1050" dirty="0"/>
              <a:t>of two buffers, two switching arrays, and two capacitors</a:t>
            </a:r>
            <a:r>
              <a:rPr lang="en-US" sz="1050" dirty="0" smtClean="0"/>
              <a:t>.</a:t>
            </a:r>
          </a:p>
          <a:p>
            <a:r>
              <a:rPr lang="en-US" sz="1050" dirty="0"/>
              <a:t>The operation principle of the CMFB circuit is </a:t>
            </a:r>
            <a:r>
              <a:rPr lang="en-US" sz="1050" dirty="0" smtClean="0"/>
              <a:t>that the </a:t>
            </a:r>
            <a:r>
              <a:rPr lang="en-US" sz="1050" dirty="0"/>
              <a:t>output </a:t>
            </a:r>
            <a:endParaRPr lang="en-US" sz="1050" dirty="0" smtClean="0"/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common-mode </a:t>
            </a:r>
            <a:r>
              <a:rPr lang="en-US" sz="1050" dirty="0"/>
              <a:t>voltage is detected and </a:t>
            </a:r>
            <a:r>
              <a:rPr lang="en-US" sz="1050" dirty="0" smtClean="0"/>
              <a:t>compared with </a:t>
            </a:r>
            <a:r>
              <a:rPr lang="en-US" sz="1050" dirty="0"/>
              <a:t>a </a:t>
            </a:r>
            <a:r>
              <a:rPr lang="en-US" sz="1050" dirty="0" smtClean="0"/>
              <a:t>reference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</a:t>
            </a:r>
            <a:r>
              <a:rPr lang="en-US" sz="1050" dirty="0"/>
              <a:t>voltage VCM. </a:t>
            </a:r>
            <a:endParaRPr lang="en-US" sz="1050" dirty="0" smtClean="0"/>
          </a:p>
          <a:p>
            <a:r>
              <a:rPr lang="en-US" sz="1050" dirty="0" smtClean="0"/>
              <a:t>The </a:t>
            </a:r>
            <a:r>
              <a:rPr lang="en-US" sz="1050" dirty="0"/>
              <a:t>voltage difference is </a:t>
            </a:r>
            <a:r>
              <a:rPr lang="en-US" sz="1050" dirty="0" smtClean="0"/>
              <a:t>converted </a:t>
            </a:r>
            <a:r>
              <a:rPr lang="en-US" sz="1050" dirty="0"/>
              <a:t>into an error current by a </a:t>
            </a:r>
            <a:endParaRPr lang="en-US" sz="1050" dirty="0" smtClean="0"/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</a:t>
            </a:r>
            <a:r>
              <a:rPr lang="en-US" sz="1050" dirty="0" err="1" smtClean="0"/>
              <a:t>transconductance</a:t>
            </a:r>
            <a:r>
              <a:rPr lang="en-US" sz="1050" dirty="0" smtClean="0"/>
              <a:t> amplifier (TA</a:t>
            </a:r>
            <a:r>
              <a:rPr lang="en-US" sz="1050" dirty="0"/>
              <a:t>). </a:t>
            </a:r>
            <a:endParaRPr lang="en-US" sz="1050" dirty="0" smtClean="0"/>
          </a:p>
          <a:p>
            <a:r>
              <a:rPr lang="en-US" sz="1050" dirty="0" smtClean="0"/>
              <a:t>The </a:t>
            </a:r>
            <a:r>
              <a:rPr lang="en-US" sz="1050" dirty="0"/>
              <a:t>error current is fed back into output nodes </a:t>
            </a:r>
            <a:r>
              <a:rPr lang="en-US" sz="1050" dirty="0" smtClean="0"/>
              <a:t>OUTP and OUTN</a:t>
            </a:r>
          </a:p>
          <a:p>
            <a:pPr marL="109728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</a:t>
            </a:r>
            <a:r>
              <a:rPr lang="en-US" sz="1050" dirty="0"/>
              <a:t>to adjust the common-mode voltage</a:t>
            </a:r>
            <a:r>
              <a:rPr lang="en-US" sz="1050" dirty="0" smtClean="0"/>
              <a:t>.</a:t>
            </a:r>
          </a:p>
          <a:p>
            <a:pPr marL="109728" indent="0">
              <a:buNone/>
            </a:pPr>
            <a:r>
              <a:rPr lang="en-US" sz="1050" dirty="0" smtClean="0">
                <a:solidFill>
                  <a:srgbClr val="FF0000"/>
                </a:solidFill>
              </a:rPr>
              <a:t>Result:</a:t>
            </a:r>
          </a:p>
          <a:p>
            <a:pPr marL="109728" indent="0">
              <a:buNone/>
            </a:pPr>
            <a:r>
              <a:rPr lang="en-US" sz="1050" dirty="0" smtClean="0"/>
              <a:t>Power = 1.6mW</a:t>
            </a:r>
          </a:p>
          <a:p>
            <a:pPr marL="109728" indent="0">
              <a:buNone/>
            </a:pPr>
            <a:r>
              <a:rPr lang="en-US" sz="1050" dirty="0" smtClean="0"/>
              <a:t>Reference spur = -69dBc</a:t>
            </a:r>
            <a:endParaRPr lang="en-US" sz="105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7961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7 [12]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5124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3400"/>
            <a:ext cx="3418724" cy="21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24199"/>
            <a:ext cx="271049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403" y="4953000"/>
            <a:ext cx="2667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5257800" y="2682828"/>
            <a:ext cx="3810000" cy="3048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23a. Schematic of the fully differential charge pump for the design [12]</a:t>
            </a:r>
          </a:p>
          <a:p>
            <a:pPr marL="109728" indent="0">
              <a:buNone/>
            </a:pPr>
            <a:endParaRPr lang="en-US" sz="1200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5334000" y="4556124"/>
            <a:ext cx="3849806" cy="3048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23b. Schematic of the control signal generating circuit [12]</a:t>
            </a:r>
          </a:p>
          <a:p>
            <a:pPr marL="109728" indent="0">
              <a:buNone/>
            </a:pPr>
            <a:endParaRPr lang="en-US" sz="1200" dirty="0"/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5459105" y="6477001"/>
            <a:ext cx="3849806" cy="30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900" dirty="0"/>
              <a:t>Fig </a:t>
            </a:r>
            <a:r>
              <a:rPr lang="en-US" sz="900" dirty="0" smtClean="0"/>
              <a:t>23c. Schematic of the CMFB circuit [12]</a:t>
            </a:r>
          </a:p>
          <a:p>
            <a:pPr marL="109728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868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>
                <a:solidFill>
                  <a:srgbClr val="FF0000"/>
                </a:solidFill>
              </a:rPr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5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/>
          </a:bodyPr>
          <a:lstStyle/>
          <a:p>
            <a:r>
              <a:rPr lang="en-US" sz="1200" dirty="0" smtClean="0"/>
              <a:t>This paper proposes a low power PLL</a:t>
            </a:r>
          </a:p>
          <a:p>
            <a:r>
              <a:rPr lang="en-US" sz="1200" dirty="0" smtClean="0"/>
              <a:t>The charge pump circuit used is as shown in 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fig 24.</a:t>
            </a:r>
          </a:p>
          <a:p>
            <a:r>
              <a:rPr lang="en-US" sz="1200" dirty="0"/>
              <a:t>The </a:t>
            </a:r>
            <a:r>
              <a:rPr lang="en-US" sz="1200" dirty="0" smtClean="0"/>
              <a:t>buffering </a:t>
            </a:r>
            <a:r>
              <a:rPr lang="en-US" sz="1200" dirty="0"/>
              <a:t>before the UP and DN pulses </a:t>
            </a:r>
            <a:r>
              <a:rPr lang="en-US" sz="1200" dirty="0" smtClean="0"/>
              <a:t>arrive</a:t>
            </a:r>
          </a:p>
          <a:p>
            <a:pPr marL="109728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 </a:t>
            </a:r>
            <a:r>
              <a:rPr lang="en-US" sz="1200" dirty="0"/>
              <a:t>in the charge </a:t>
            </a:r>
            <a:r>
              <a:rPr lang="en-US" sz="1200" dirty="0" smtClean="0"/>
              <a:t>pump </a:t>
            </a:r>
            <a:r>
              <a:rPr lang="en-US" sz="1200" dirty="0"/>
              <a:t>is to </a:t>
            </a:r>
            <a:r>
              <a:rPr lang="en-US" sz="1200" dirty="0" smtClean="0"/>
              <a:t>reduce </a:t>
            </a:r>
            <a:r>
              <a:rPr lang="en-US" sz="1200" dirty="0"/>
              <a:t>dead </a:t>
            </a:r>
            <a:r>
              <a:rPr lang="en-US" sz="1200" dirty="0" smtClean="0"/>
              <a:t>zone. </a:t>
            </a:r>
            <a:r>
              <a:rPr lang="en-US" sz="1200" dirty="0" smtClean="0">
                <a:solidFill>
                  <a:srgbClr val="FF0000"/>
                </a:solidFill>
              </a:rPr>
              <a:t>???</a:t>
            </a:r>
          </a:p>
          <a:p>
            <a:pPr marL="109728" indent="0">
              <a:buNone/>
            </a:pPr>
            <a:endParaRPr lang="en-US" sz="12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Result</a:t>
            </a:r>
          </a:p>
          <a:p>
            <a:r>
              <a:rPr lang="en-US" sz="1200" dirty="0"/>
              <a:t>Total Power (1.5 GHz)  318.12 µW </a:t>
            </a:r>
          </a:p>
          <a:p>
            <a:r>
              <a:rPr lang="en-US" sz="1200" dirty="0" smtClean="0"/>
              <a:t>CP </a:t>
            </a:r>
            <a:r>
              <a:rPr lang="en-US" sz="1200" dirty="0"/>
              <a:t>Power (1.5 GHz)  183 µW 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33400" y="1137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CHARGE PUMP DESIGN </a:t>
            </a:r>
            <a:r>
              <a:rPr lang="en-US" sz="1800" dirty="0" smtClean="0">
                <a:solidFill>
                  <a:srgbClr val="FF0000"/>
                </a:solidFill>
              </a:rPr>
              <a:t>8 [13]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179" y="457200"/>
            <a:ext cx="4038600" cy="19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00400"/>
            <a:ext cx="2424112" cy="205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5257800" y="2682828"/>
            <a:ext cx="3810000" cy="3048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24a. Schematic of the charge pump for the design [13]</a:t>
            </a:r>
          </a:p>
          <a:p>
            <a:pPr marL="109728" indent="0">
              <a:buNone/>
            </a:pPr>
            <a:endParaRPr lang="en-US" sz="12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362200" y="5334000"/>
            <a:ext cx="3810000" cy="30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 </a:t>
            </a:r>
            <a:r>
              <a:rPr lang="en-US" sz="1200" dirty="0" smtClean="0"/>
              <a:t>24b. Power break down of the PLL [13]</a:t>
            </a:r>
          </a:p>
          <a:p>
            <a:pPr marL="109728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986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>
                <a:solidFill>
                  <a:srgbClr val="FF0000"/>
                </a:solidFill>
              </a:rPr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3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200" dirty="0" smtClean="0"/>
              <a:t>Table 3: summary of the metrics of interest</a:t>
            </a:r>
            <a:endParaRPr lang="en-US" sz="12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33400" y="1137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SUMMARY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4" y="609600"/>
            <a:ext cx="8001000" cy="266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4" y="3804313"/>
            <a:ext cx="80010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Content Placeholder 1"/>
          <p:cNvSpPr txBox="1">
            <a:spLocks/>
          </p:cNvSpPr>
          <p:nvPr/>
        </p:nvSpPr>
        <p:spPr>
          <a:xfrm>
            <a:off x="527714" y="3581400"/>
            <a:ext cx="3810000" cy="30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 smtClean="0"/>
              <a:t>Table 4: Summary of results</a:t>
            </a:r>
          </a:p>
          <a:p>
            <a:pPr marL="109728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839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>
                <a:solidFill>
                  <a:srgbClr val="FF0000"/>
                </a:solidFill>
              </a:rPr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2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943600"/>
          </a:xfrm>
        </p:spPr>
        <p:txBody>
          <a:bodyPr>
            <a:normAutofit/>
          </a:bodyPr>
          <a:lstStyle/>
          <a:p>
            <a:r>
              <a:rPr lang="en-US" sz="1100" dirty="0" smtClean="0"/>
              <a:t>[</a:t>
            </a:r>
            <a:r>
              <a:rPr lang="en-US" sz="1100" dirty="0"/>
              <a:t>1] </a:t>
            </a:r>
            <a:r>
              <a:rPr lang="en-US" sz="1100" dirty="0" err="1"/>
              <a:t>Woogeun</a:t>
            </a:r>
            <a:r>
              <a:rPr lang="en-US" sz="1100" dirty="0"/>
              <a:t> </a:t>
            </a:r>
            <a:r>
              <a:rPr lang="en-US" sz="1100" dirty="0" smtClean="0"/>
              <a:t>Rhee, “Design of High – Performance CMOS Charge Pumps in Phase – locked loops.”</a:t>
            </a:r>
          </a:p>
          <a:p>
            <a:r>
              <a:rPr lang="en-US" sz="1100" dirty="0" smtClean="0"/>
              <a:t>[2] Dong – </a:t>
            </a:r>
            <a:r>
              <a:rPr lang="en-US" sz="1100" dirty="0" err="1" smtClean="0"/>
              <a:t>Keon</a:t>
            </a:r>
            <a:r>
              <a:rPr lang="en-US" sz="1100" dirty="0" smtClean="0"/>
              <a:t> Lee, </a:t>
            </a:r>
            <a:r>
              <a:rPr lang="en-US" sz="1100" dirty="0" err="1" smtClean="0"/>
              <a:t>Jeong</a:t>
            </a:r>
            <a:r>
              <a:rPr lang="en-US" sz="1100" dirty="0" smtClean="0"/>
              <a:t> – </a:t>
            </a:r>
            <a:r>
              <a:rPr lang="en-US" sz="1100" dirty="0" err="1" smtClean="0"/>
              <a:t>Kwang</a:t>
            </a:r>
            <a:r>
              <a:rPr lang="en-US" sz="1100" dirty="0" smtClean="0"/>
              <a:t> Lee, and Hang – </a:t>
            </a:r>
            <a:r>
              <a:rPr lang="en-US" sz="1100" dirty="0" err="1" smtClean="0"/>
              <a:t>Geun</a:t>
            </a:r>
            <a:r>
              <a:rPr lang="en-US" sz="1100" dirty="0" smtClean="0"/>
              <a:t> </a:t>
            </a:r>
            <a:r>
              <a:rPr lang="en-US" sz="1100" dirty="0" err="1" smtClean="0"/>
              <a:t>Jeong</a:t>
            </a:r>
            <a:r>
              <a:rPr lang="en-US" sz="1100" dirty="0" smtClean="0"/>
              <a:t>, “A Dual – Compensated Charge Pump with Reduced Current Mismatch”</a:t>
            </a:r>
          </a:p>
          <a:p>
            <a:r>
              <a:rPr lang="en-US" sz="1100" dirty="0" smtClean="0"/>
              <a:t>[3] </a:t>
            </a:r>
            <a:r>
              <a:rPr lang="en-US" sz="1100" dirty="0"/>
              <a:t>M.-S. Hwang, J. Kim and D.-K. </a:t>
            </a:r>
            <a:r>
              <a:rPr lang="en-US" sz="1100" dirty="0" err="1" smtClean="0"/>
              <a:t>Jeong</a:t>
            </a:r>
            <a:r>
              <a:rPr lang="en-US" sz="1100" dirty="0" smtClean="0"/>
              <a:t>, “Reduction </a:t>
            </a:r>
            <a:r>
              <a:rPr lang="en-US" sz="1100" dirty="0"/>
              <a:t>of pump </a:t>
            </a:r>
            <a:r>
              <a:rPr lang="en-US" sz="1100" dirty="0" smtClean="0"/>
              <a:t>current mismatch in charge-pump PLL” </a:t>
            </a:r>
            <a:r>
              <a:rPr lang="en-US" sz="1100" dirty="0">
                <a:hlinkClick r:id="rId2"/>
              </a:rPr>
              <a:t>http://ieeexplore.ieee.org/stamp/stamp.jsp?tp=&amp;arnumber=4770439</a:t>
            </a:r>
            <a:endParaRPr lang="en-US" sz="1100" dirty="0" smtClean="0"/>
          </a:p>
          <a:p>
            <a:r>
              <a:rPr lang="en-US" sz="1100" dirty="0" smtClean="0"/>
              <a:t>[4] </a:t>
            </a:r>
            <a:r>
              <a:rPr lang="en-US" sz="1100" dirty="0"/>
              <a:t>Jae </a:t>
            </a:r>
            <a:r>
              <a:rPr lang="en-US" sz="1100" dirty="0" err="1"/>
              <a:t>Hyung</a:t>
            </a:r>
            <a:r>
              <a:rPr lang="en-US" sz="1100" dirty="0"/>
              <a:t> Noh, and Hang </a:t>
            </a:r>
            <a:r>
              <a:rPr lang="en-US" sz="1100" dirty="0" err="1"/>
              <a:t>Geun</a:t>
            </a:r>
            <a:r>
              <a:rPr lang="en-US" sz="1100" dirty="0"/>
              <a:t> </a:t>
            </a:r>
            <a:r>
              <a:rPr lang="en-US" sz="1100" dirty="0" err="1" smtClean="0"/>
              <a:t>Jeong</a:t>
            </a:r>
            <a:r>
              <a:rPr lang="en-US" sz="1100" dirty="0" smtClean="0"/>
              <a:t>, “Charge-Pump </a:t>
            </a:r>
            <a:r>
              <a:rPr lang="en-US" sz="1100" dirty="0"/>
              <a:t>with a Regulated </a:t>
            </a:r>
            <a:r>
              <a:rPr lang="en-US" sz="1100" dirty="0" err="1"/>
              <a:t>Cascode</a:t>
            </a:r>
            <a:r>
              <a:rPr lang="en-US" sz="1100" dirty="0"/>
              <a:t> </a:t>
            </a:r>
            <a:r>
              <a:rPr lang="en-US" sz="1100" dirty="0" smtClean="0"/>
              <a:t>Circuit for </a:t>
            </a:r>
            <a:r>
              <a:rPr lang="en-US" sz="1100" dirty="0"/>
              <a:t>Reducing Current Mismatch in </a:t>
            </a:r>
            <a:r>
              <a:rPr lang="en-US" sz="1100" dirty="0" smtClean="0"/>
              <a:t>PLLs”</a:t>
            </a:r>
          </a:p>
          <a:p>
            <a:r>
              <a:rPr lang="en-US" sz="1100" dirty="0" smtClean="0"/>
              <a:t>[5] </a:t>
            </a:r>
            <a:r>
              <a:rPr lang="en-US" sz="1100" dirty="0"/>
              <a:t>Hong </a:t>
            </a:r>
            <a:r>
              <a:rPr lang="en-US" sz="1100" dirty="0" err="1" smtClean="0"/>
              <a:t>Yut</a:t>
            </a:r>
            <a:r>
              <a:rPr lang="en-US" sz="1100" dirty="0"/>
              <a:t>, </a:t>
            </a:r>
            <a:r>
              <a:rPr lang="en-US" sz="1100" dirty="0" err="1"/>
              <a:t>Yasuaki</a:t>
            </a:r>
            <a:r>
              <a:rPr lang="en-US" sz="1100" dirty="0"/>
              <a:t> </a:t>
            </a:r>
            <a:r>
              <a:rPr lang="en-US" sz="1100" dirty="0" err="1" smtClean="0"/>
              <a:t>Inouet</a:t>
            </a:r>
            <a:r>
              <a:rPr lang="en-US" sz="1100" dirty="0" smtClean="0"/>
              <a:t>, </a:t>
            </a:r>
            <a:r>
              <a:rPr lang="en-US" sz="1100" dirty="0"/>
              <a:t>and Yan </a:t>
            </a:r>
            <a:r>
              <a:rPr lang="en-US" sz="1100" dirty="0" smtClean="0"/>
              <a:t>Han, “</a:t>
            </a:r>
            <a:r>
              <a:rPr lang="en-US" sz="1100" dirty="0"/>
              <a:t>A New High-Speed Low-Voltage Charge </a:t>
            </a:r>
            <a:r>
              <a:rPr lang="en-US" sz="1100" dirty="0" smtClean="0"/>
              <a:t>Pump for </a:t>
            </a:r>
            <a:r>
              <a:rPr lang="en-US" sz="1100" dirty="0"/>
              <a:t>PLL </a:t>
            </a:r>
            <a:r>
              <a:rPr lang="en-US" sz="1100" dirty="0" smtClean="0"/>
              <a:t>Applications” </a:t>
            </a:r>
            <a:r>
              <a:rPr lang="en-US" sz="1100" dirty="0">
                <a:hlinkClick r:id="rId3"/>
              </a:rPr>
              <a:t>http://ieeexplore.ieee.org/stamp/stamp.jsp?tp=&amp;arnumber=1611344</a:t>
            </a:r>
            <a:endParaRPr lang="en-US" sz="1100" dirty="0"/>
          </a:p>
          <a:p>
            <a:r>
              <a:rPr lang="en-US" sz="1100" dirty="0"/>
              <a:t>[6] Kyung-</a:t>
            </a:r>
            <a:r>
              <a:rPr lang="en-US" sz="1100" dirty="0" err="1"/>
              <a:t>Soo</a:t>
            </a:r>
            <a:r>
              <a:rPr lang="en-US" sz="1100" dirty="0"/>
              <a:t> Ha and Lee-Sup </a:t>
            </a:r>
            <a:r>
              <a:rPr lang="en-US" sz="1100" dirty="0" smtClean="0"/>
              <a:t>Kim, “Charge-Pump </a:t>
            </a:r>
            <a:r>
              <a:rPr lang="en-US" sz="1100" dirty="0"/>
              <a:t>reducing current mismatch in DLLs </a:t>
            </a:r>
            <a:r>
              <a:rPr lang="en-US" sz="1100" dirty="0" smtClean="0"/>
              <a:t>and PLLs” </a:t>
            </a:r>
            <a:r>
              <a:rPr lang="en-US" sz="1100" dirty="0">
                <a:hlinkClick r:id="rId4"/>
              </a:rPr>
              <a:t>http://ieeexplore.ieee.org/stamp/stamp.jsp?tp=&amp;</a:t>
            </a:r>
            <a:r>
              <a:rPr lang="en-US" sz="1100" dirty="0" smtClean="0">
                <a:hlinkClick r:id="rId4"/>
              </a:rPr>
              <a:t>arnumber=1693061</a:t>
            </a:r>
            <a:endParaRPr lang="en-US" sz="1100" dirty="0" smtClean="0"/>
          </a:p>
          <a:p>
            <a:r>
              <a:rPr lang="en-US" sz="1100" dirty="0" smtClean="0"/>
              <a:t>[7] </a:t>
            </a:r>
            <a:r>
              <a:rPr lang="en-US" sz="1100" dirty="0" err="1"/>
              <a:t>Shanfeng</a:t>
            </a:r>
            <a:r>
              <a:rPr lang="en-US" sz="1100" dirty="0"/>
              <a:t> Cheng</a:t>
            </a:r>
            <a:r>
              <a:rPr lang="en-US" sz="1100" i="1" dirty="0"/>
              <a:t>, </a:t>
            </a:r>
            <a:r>
              <a:rPr lang="en-US" sz="1100" dirty="0" err="1"/>
              <a:t>Haitao</a:t>
            </a:r>
            <a:r>
              <a:rPr lang="en-US" sz="1100" dirty="0"/>
              <a:t> Tong</a:t>
            </a:r>
            <a:r>
              <a:rPr lang="en-US" sz="1100" i="1" dirty="0"/>
              <a:t>, </a:t>
            </a:r>
            <a:r>
              <a:rPr lang="en-US" sz="1100" dirty="0"/>
              <a:t>Jose Silva-Martinez</a:t>
            </a:r>
            <a:r>
              <a:rPr lang="en-US" sz="1100" i="1" dirty="0"/>
              <a:t>, </a:t>
            </a:r>
            <a:r>
              <a:rPr lang="en-US" sz="1100" i="1" dirty="0" smtClean="0"/>
              <a:t>and </a:t>
            </a:r>
            <a:r>
              <a:rPr lang="en-US" sz="1100" dirty="0" err="1"/>
              <a:t>Aydin</a:t>
            </a:r>
            <a:r>
              <a:rPr lang="en-US" sz="1100" dirty="0"/>
              <a:t> </a:t>
            </a:r>
            <a:r>
              <a:rPr lang="en-US" sz="1100" dirty="0" err="1"/>
              <a:t>Ilker</a:t>
            </a:r>
            <a:r>
              <a:rPr lang="en-US" sz="1100" dirty="0"/>
              <a:t> </a:t>
            </a:r>
            <a:r>
              <a:rPr lang="en-US" sz="1100" dirty="0" err="1" smtClean="0"/>
              <a:t>Karsilayan</a:t>
            </a:r>
            <a:r>
              <a:rPr lang="en-US" sz="1100" dirty="0" smtClean="0"/>
              <a:t>, “Design </a:t>
            </a:r>
            <a:r>
              <a:rPr lang="en-US" sz="1100" dirty="0"/>
              <a:t>and Analysis of an </a:t>
            </a:r>
            <a:r>
              <a:rPr lang="en-US" sz="1100" dirty="0" smtClean="0"/>
              <a:t>Ultrahigh-Speed Glitch-Free </a:t>
            </a:r>
            <a:r>
              <a:rPr lang="en-US" sz="1100" dirty="0"/>
              <a:t>Fully Differential Charge </a:t>
            </a:r>
            <a:r>
              <a:rPr lang="en-US" sz="1100" dirty="0" smtClean="0"/>
              <a:t>Pump With </a:t>
            </a:r>
            <a:r>
              <a:rPr lang="en-US" sz="1100" dirty="0"/>
              <a:t>Minimum Output Current </a:t>
            </a:r>
            <a:r>
              <a:rPr lang="en-US" sz="1100" dirty="0" smtClean="0"/>
              <a:t>Variation and </a:t>
            </a:r>
            <a:r>
              <a:rPr lang="en-US" sz="1100" dirty="0"/>
              <a:t>Accurate </a:t>
            </a:r>
            <a:r>
              <a:rPr lang="en-US" sz="1100" dirty="0" smtClean="0"/>
              <a:t>Matching”</a:t>
            </a:r>
            <a:endParaRPr lang="en-US" sz="1100" dirty="0"/>
          </a:p>
          <a:p>
            <a:r>
              <a:rPr lang="en-US" sz="1100" dirty="0" smtClean="0"/>
              <a:t>[8] </a:t>
            </a:r>
            <a:r>
              <a:rPr lang="fr-FR" sz="1100" dirty="0"/>
              <a:t>Jean-François </a:t>
            </a:r>
            <a:r>
              <a:rPr lang="fr-FR" sz="1100" dirty="0" smtClean="0"/>
              <a:t>Richard </a:t>
            </a:r>
            <a:r>
              <a:rPr lang="fr-FR" sz="1100" dirty="0"/>
              <a:t>and Yvon </a:t>
            </a:r>
            <a:r>
              <a:rPr lang="fr-FR" sz="1100" dirty="0" err="1" smtClean="0"/>
              <a:t>Savaria</a:t>
            </a:r>
            <a:r>
              <a:rPr lang="fr-FR" sz="1100" dirty="0" smtClean="0"/>
              <a:t>, </a:t>
            </a:r>
            <a:r>
              <a:rPr lang="en-US" sz="1100" dirty="0"/>
              <a:t> </a:t>
            </a:r>
            <a:r>
              <a:rPr lang="en-US" sz="1100" dirty="0" smtClean="0"/>
              <a:t>“High </a:t>
            </a:r>
            <a:r>
              <a:rPr lang="en-US" sz="1100" dirty="0"/>
              <a:t>Voltage Charge Pump Using Standard </a:t>
            </a:r>
            <a:r>
              <a:rPr lang="en-US" sz="1100" dirty="0" smtClean="0"/>
              <a:t>CMOS Technology”</a:t>
            </a:r>
          </a:p>
          <a:p>
            <a:r>
              <a:rPr lang="en-US" sz="1100" dirty="0" smtClean="0"/>
              <a:t>[9] </a:t>
            </a:r>
            <a:r>
              <a:rPr lang="en-US" sz="1100" dirty="0" err="1"/>
              <a:t>Janusz</a:t>
            </a:r>
            <a:r>
              <a:rPr lang="en-US" sz="1100" dirty="0"/>
              <a:t> A. </a:t>
            </a:r>
            <a:r>
              <a:rPr lang="en-US" sz="1100" dirty="0" err="1"/>
              <a:t>Starzyk</a:t>
            </a:r>
            <a:r>
              <a:rPr lang="en-US" sz="1100" dirty="0"/>
              <a:t>, Ying-Wei Jan, and </a:t>
            </a:r>
            <a:r>
              <a:rPr lang="en-US" sz="1100" dirty="0" err="1"/>
              <a:t>Fengjing</a:t>
            </a:r>
            <a:r>
              <a:rPr lang="en-US" sz="1100" dirty="0"/>
              <a:t> </a:t>
            </a:r>
            <a:r>
              <a:rPr lang="en-US" sz="1100" dirty="0" err="1" smtClean="0"/>
              <a:t>Qiu</a:t>
            </a:r>
            <a:r>
              <a:rPr lang="en-US" sz="1100" dirty="0" smtClean="0"/>
              <a:t>, “A </a:t>
            </a:r>
            <a:r>
              <a:rPr lang="en-US" sz="1100" dirty="0"/>
              <a:t>DC–DC Charge Pump Design </a:t>
            </a:r>
            <a:r>
              <a:rPr lang="en-US" sz="1100" dirty="0" smtClean="0"/>
              <a:t>Based on </a:t>
            </a:r>
            <a:r>
              <a:rPr lang="en-US" sz="1100" dirty="0"/>
              <a:t>Voltage </a:t>
            </a:r>
            <a:r>
              <a:rPr lang="en-US" sz="1100" dirty="0" err="1" smtClean="0"/>
              <a:t>Doublers</a:t>
            </a:r>
            <a:r>
              <a:rPr lang="en-US" sz="1100" dirty="0" smtClean="0"/>
              <a:t>”</a:t>
            </a:r>
          </a:p>
          <a:p>
            <a:r>
              <a:rPr lang="en-US" sz="1100" dirty="0" smtClean="0"/>
              <a:t>[10] Nick </a:t>
            </a:r>
            <a:r>
              <a:rPr lang="en-US" sz="1100" dirty="0"/>
              <a:t>Van </a:t>
            </a:r>
            <a:r>
              <a:rPr lang="en-US" sz="1100" dirty="0" err="1" smtClean="0"/>
              <a:t>Helleputte</a:t>
            </a:r>
            <a:r>
              <a:rPr lang="en-US" sz="1100" dirty="0" smtClean="0"/>
              <a:t> and Georges </a:t>
            </a:r>
            <a:r>
              <a:rPr lang="en-US" sz="1100" dirty="0" err="1" smtClean="0"/>
              <a:t>Gielen</a:t>
            </a:r>
            <a:r>
              <a:rPr lang="en-US" sz="1100" dirty="0" smtClean="0"/>
              <a:t> “An </a:t>
            </a:r>
            <a:r>
              <a:rPr lang="en-US" sz="1100" dirty="0"/>
              <a:t>Ultra-low-Power Quadrature PLL in 130nm </a:t>
            </a:r>
            <a:r>
              <a:rPr lang="en-US" sz="1100" dirty="0" smtClean="0"/>
              <a:t>CMOS </a:t>
            </a:r>
            <a:r>
              <a:rPr lang="en-US" sz="1100" dirty="0"/>
              <a:t>for Impulse Radio </a:t>
            </a:r>
            <a:r>
              <a:rPr lang="en-US" sz="1100" dirty="0" smtClean="0"/>
              <a:t>Receivers” </a:t>
            </a:r>
            <a:r>
              <a:rPr lang="en-US" sz="1100" dirty="0">
                <a:hlinkClick r:id="rId5"/>
              </a:rPr>
              <a:t>http://ieeexplore.ieee.org/stamp/stamp.jsp?tp=&amp;</a:t>
            </a:r>
            <a:r>
              <a:rPr lang="en-US" sz="1100" dirty="0" smtClean="0">
                <a:hlinkClick r:id="rId5"/>
              </a:rPr>
              <a:t>arnumber=4463309&amp;tag=1</a:t>
            </a:r>
            <a:endParaRPr lang="en-US" sz="1100" dirty="0" smtClean="0"/>
          </a:p>
          <a:p>
            <a:r>
              <a:rPr lang="en-US" sz="1100" dirty="0" smtClean="0"/>
              <a:t>[11] Q</a:t>
            </a:r>
            <a:r>
              <a:rPr lang="en-US" sz="1100" dirty="0"/>
              <a:t>. </a:t>
            </a:r>
            <a:r>
              <a:rPr lang="en-US" sz="1100" dirty="0" err="1"/>
              <a:t>Guo</a:t>
            </a:r>
            <a:r>
              <a:rPr lang="en-US" sz="1100" dirty="0"/>
              <a:t>, H. F. Zhou, W. W. </a:t>
            </a:r>
            <a:r>
              <a:rPr lang="en-US" sz="1100" dirty="0" smtClean="0"/>
              <a:t>Cheng</a:t>
            </a:r>
            <a:r>
              <a:rPr lang="en-US" sz="1100" dirty="0"/>
              <a:t>, Y. Han, X. X. Han, and X. </a:t>
            </a:r>
            <a:r>
              <a:rPr lang="en-US" sz="1100" dirty="0" smtClean="0"/>
              <a:t>Liang, “A </a:t>
            </a:r>
            <a:r>
              <a:rPr lang="en-US" sz="1100" dirty="0"/>
              <a:t>Low Phase-noise Low-power PLL in 0.13-¹m CMOS for </a:t>
            </a:r>
            <a:r>
              <a:rPr lang="en-US" sz="1100" dirty="0" smtClean="0"/>
              <a:t>Low Voltage Application”</a:t>
            </a:r>
          </a:p>
          <a:p>
            <a:r>
              <a:rPr lang="en-US" sz="1100" dirty="0" smtClean="0"/>
              <a:t>[12] Gong </a:t>
            </a:r>
            <a:r>
              <a:rPr lang="en-US" sz="1100" dirty="0" err="1" smtClean="0"/>
              <a:t>Zhichao</a:t>
            </a:r>
            <a:r>
              <a:rPr lang="en-US" altLang="ja-JP" sz="1100" dirty="0" smtClean="0"/>
              <a:t>, </a:t>
            </a:r>
            <a:r>
              <a:rPr lang="en-US" sz="1100" dirty="0"/>
              <a:t>Lu </a:t>
            </a:r>
            <a:r>
              <a:rPr lang="en-US" sz="1100" dirty="0" smtClean="0"/>
              <a:t>Lei</a:t>
            </a:r>
            <a:r>
              <a:rPr lang="en-US" altLang="ja-JP" sz="1100" dirty="0" smtClean="0"/>
              <a:t>, </a:t>
            </a:r>
            <a:r>
              <a:rPr lang="en-US" sz="1100" dirty="0"/>
              <a:t>Liao </a:t>
            </a:r>
            <a:r>
              <a:rPr lang="en-US" sz="1100" dirty="0" err="1" smtClean="0"/>
              <a:t>Youchun</a:t>
            </a:r>
            <a:r>
              <a:rPr lang="en-US" altLang="ja-JP" sz="1100" dirty="0" smtClean="0"/>
              <a:t>, </a:t>
            </a:r>
            <a:r>
              <a:rPr lang="en-US" sz="1100" dirty="0"/>
              <a:t>and Tang </a:t>
            </a:r>
            <a:r>
              <a:rPr lang="en-US" sz="1100" dirty="0" err="1" smtClean="0"/>
              <a:t>Zhangwen</a:t>
            </a:r>
            <a:r>
              <a:rPr lang="en-US" sz="1100" dirty="0" smtClean="0"/>
              <a:t>, “Design </a:t>
            </a:r>
            <a:r>
              <a:rPr lang="en-US" sz="1100" dirty="0"/>
              <a:t>and noise analysis of a fully-differential charge pump </a:t>
            </a:r>
            <a:r>
              <a:rPr lang="en-US" sz="1100" dirty="0" smtClean="0"/>
              <a:t>for phase-locked loops”</a:t>
            </a:r>
            <a:endParaRPr lang="en-US" sz="1100" dirty="0"/>
          </a:p>
          <a:p>
            <a:r>
              <a:rPr lang="en-US" sz="1100" dirty="0" smtClean="0"/>
              <a:t>[13] Po-Yao </a:t>
            </a:r>
            <a:r>
              <a:rPr lang="en-US" sz="1100" dirty="0" err="1"/>
              <a:t>Ke</a:t>
            </a:r>
            <a:r>
              <a:rPr lang="en-US" sz="1100" dirty="0"/>
              <a:t> and Jon </a:t>
            </a:r>
            <a:r>
              <a:rPr lang="en-US" sz="1100" dirty="0" err="1" smtClean="0"/>
              <a:t>Guerber</a:t>
            </a:r>
            <a:r>
              <a:rPr lang="en-US" sz="1100" dirty="0" smtClean="0"/>
              <a:t>, “A </a:t>
            </a:r>
            <a:r>
              <a:rPr lang="en-US" sz="1100" dirty="0"/>
              <a:t>1.3V Low Power Divide by 4 PLL Design with Output </a:t>
            </a:r>
            <a:r>
              <a:rPr lang="en-US" sz="1100" dirty="0" smtClean="0"/>
              <a:t>Range </a:t>
            </a:r>
            <a:r>
              <a:rPr lang="en-US" sz="1100" dirty="0"/>
              <a:t>0.5GHz-1.5 </a:t>
            </a:r>
            <a:r>
              <a:rPr lang="en-US" sz="1100" dirty="0" smtClean="0"/>
              <a:t>GHz” </a:t>
            </a:r>
          </a:p>
          <a:p>
            <a:r>
              <a:rPr lang="en-US" sz="1100" dirty="0" smtClean="0"/>
              <a:t>[14] </a:t>
            </a:r>
            <a:r>
              <a:rPr lang="en-US" sz="1100" dirty="0" err="1" smtClean="0"/>
              <a:t>Partha</a:t>
            </a:r>
            <a:r>
              <a:rPr lang="en-US" sz="1100" dirty="0" smtClean="0"/>
              <a:t> </a:t>
            </a:r>
            <a:r>
              <a:rPr lang="en-US" sz="1100" dirty="0" err="1" smtClean="0"/>
              <a:t>Pratim</a:t>
            </a:r>
            <a:r>
              <a:rPr lang="en-US" sz="1100" dirty="0" smtClean="0"/>
              <a:t> </a:t>
            </a:r>
            <a:r>
              <a:rPr lang="en-US" sz="1100" dirty="0" err="1" smtClean="0"/>
              <a:t>Ghosh</a:t>
            </a:r>
            <a:r>
              <a:rPr lang="en-US" sz="1100" dirty="0" smtClean="0"/>
              <a:t>, “ Design and Study of Phase Locked Loop for Space Applications In Submicron CMOS Technology”</a:t>
            </a:r>
          </a:p>
          <a:p>
            <a:pPr marL="109728" indent="0">
              <a:buNone/>
            </a:pPr>
            <a:r>
              <a:rPr lang="en-US" sz="1100" dirty="0" smtClean="0"/>
              <a:t>      BOOKS:</a:t>
            </a:r>
          </a:p>
          <a:p>
            <a:pPr lvl="2"/>
            <a:r>
              <a:rPr lang="en-US" sz="850" dirty="0" smtClean="0"/>
              <a:t> Low – Voltage CMOS RF Frequency Synthesizers by Howard C. </a:t>
            </a:r>
            <a:r>
              <a:rPr lang="en-US" sz="850" dirty="0" err="1" smtClean="0"/>
              <a:t>Luong</a:t>
            </a:r>
            <a:r>
              <a:rPr lang="en-US" sz="850" dirty="0" smtClean="0"/>
              <a:t> and Gerry C. T. Leung</a:t>
            </a:r>
          </a:p>
          <a:p>
            <a:pPr lvl="2"/>
            <a:r>
              <a:rPr lang="en-US" sz="850" dirty="0" smtClean="0"/>
              <a:t> High Speed CMOS Circuits for Optical Receivers by </a:t>
            </a:r>
            <a:r>
              <a:rPr lang="en-US" sz="850" dirty="0" err="1" smtClean="0"/>
              <a:t>Jafar</a:t>
            </a:r>
            <a:r>
              <a:rPr lang="en-US" sz="850" dirty="0" smtClean="0"/>
              <a:t> </a:t>
            </a:r>
            <a:r>
              <a:rPr lang="en-US" sz="850" dirty="0" err="1" smtClean="0"/>
              <a:t>Savoj</a:t>
            </a:r>
            <a:r>
              <a:rPr lang="en-US" sz="850" dirty="0" smtClean="0"/>
              <a:t> and </a:t>
            </a:r>
            <a:r>
              <a:rPr lang="en-US" sz="850" dirty="0" err="1" smtClean="0"/>
              <a:t>Behzad</a:t>
            </a:r>
            <a:r>
              <a:rPr lang="en-US" sz="850" dirty="0" smtClean="0"/>
              <a:t> </a:t>
            </a:r>
            <a:r>
              <a:rPr lang="en-US" sz="850" dirty="0" err="1" smtClean="0"/>
              <a:t>Razavi</a:t>
            </a:r>
            <a:endParaRPr lang="en-US" sz="850" dirty="0" smtClean="0"/>
          </a:p>
          <a:p>
            <a:endParaRPr lang="en-US" sz="1100" dirty="0"/>
          </a:p>
          <a:p>
            <a:pPr marL="109728" indent="0">
              <a:buNone/>
            </a:pPr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REFERENCE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3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Charge pump is used to sink and source current into a loop – filter based on the output of a PFD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/>
              <a:t>When the </a:t>
            </a:r>
            <a:r>
              <a:rPr lang="en-US" dirty="0" smtClean="0"/>
              <a:t>rising edge </a:t>
            </a:r>
            <a:r>
              <a:rPr lang="en-US" dirty="0"/>
              <a:t>of the reference input </a:t>
            </a:r>
            <a:r>
              <a:rPr lang="en-US" dirty="0" smtClean="0"/>
              <a:t>REF </a:t>
            </a:r>
            <a:r>
              <a:rPr lang="en-US" dirty="0"/>
              <a:t>leads that of the divided VCO feedback </a:t>
            </a:r>
            <a:r>
              <a:rPr lang="en-US" dirty="0" smtClean="0"/>
              <a:t>input</a:t>
            </a:r>
            <a:r>
              <a:rPr lang="en-US" i="1" dirty="0" smtClean="0"/>
              <a:t>, </a:t>
            </a:r>
            <a:r>
              <a:rPr lang="en-US" dirty="0"/>
              <a:t>the PFD output </a:t>
            </a:r>
            <a:r>
              <a:rPr lang="en-US" i="1" dirty="0"/>
              <a:t>up </a:t>
            </a:r>
            <a:r>
              <a:rPr lang="en-US" dirty="0"/>
              <a:t>is high and the charge pump delivers charges to </a:t>
            </a:r>
            <a:r>
              <a:rPr lang="en-US" dirty="0" smtClean="0"/>
              <a:t>the capacitors </a:t>
            </a:r>
            <a:r>
              <a:rPr lang="en-US" dirty="0"/>
              <a:t>in the loop filter. Thus, the loop filter output voltage increases </a:t>
            </a:r>
            <a:r>
              <a:rPr lang="en-US" dirty="0" smtClean="0"/>
              <a:t>and so </a:t>
            </a:r>
            <a:r>
              <a:rPr lang="en-US" dirty="0"/>
              <a:t>do the VCO output frequency and phase</a:t>
            </a:r>
            <a:r>
              <a:rPr lang="en-US" dirty="0" smtClean="0"/>
              <a:t>.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charge-pump transfers phase difference into current</a:t>
            </a:r>
            <a:r>
              <a:rPr lang="en-US" dirty="0" smtClean="0"/>
              <a:t>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/>
              <a:t>The charge-pump converts </a:t>
            </a:r>
            <a:r>
              <a:rPr lang="en-US" dirty="0" smtClean="0"/>
              <a:t>the </a:t>
            </a:r>
            <a:r>
              <a:rPr lang="en-US" i="1" dirty="0" smtClean="0"/>
              <a:t>up </a:t>
            </a:r>
            <a:r>
              <a:rPr lang="en-US" dirty="0"/>
              <a:t>and </a:t>
            </a:r>
            <a:r>
              <a:rPr lang="en-US" i="1" dirty="0" err="1"/>
              <a:t>dn</a:t>
            </a:r>
            <a:r>
              <a:rPr lang="en-US" i="1" dirty="0"/>
              <a:t> </a:t>
            </a:r>
            <a:r>
              <a:rPr lang="en-US" dirty="0"/>
              <a:t>pulses into current pulses and these current pulses </a:t>
            </a:r>
            <a:r>
              <a:rPr lang="en-US" dirty="0" smtClean="0"/>
              <a:t>change voltage </a:t>
            </a:r>
            <a:r>
              <a:rPr lang="en-US" dirty="0"/>
              <a:t>drop on the loop filter impedance </a:t>
            </a:r>
            <a:r>
              <a:rPr lang="en-US" dirty="0" smtClean="0"/>
              <a:t>which is </a:t>
            </a:r>
            <a:r>
              <a:rPr lang="en-US" dirty="0"/>
              <a:t>also </a:t>
            </a:r>
            <a:r>
              <a:rPr lang="en-US" dirty="0" smtClean="0"/>
              <a:t>the VCO control voltage.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Issues associated with charge pump are current mismatch, charge sharing, charge injection, noise and high power dissipation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The Charge Pump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098" y="1729596"/>
            <a:ext cx="435292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08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>
                <a:solidFill>
                  <a:srgbClr val="FF0000"/>
                </a:solidFill>
              </a:rPr>
              <a:t>Basic Principle of Operation of a Conventional Charge </a:t>
            </a:r>
            <a:r>
              <a:rPr lang="en-US" sz="1700" dirty="0" smtClean="0">
                <a:solidFill>
                  <a:srgbClr val="FF0000"/>
                </a:solidFill>
              </a:rPr>
              <a:t>Pump</a:t>
            </a:r>
          </a:p>
          <a:p>
            <a:r>
              <a:rPr lang="en-US" sz="1700" dirty="0"/>
              <a:t>Non-ideal </a:t>
            </a:r>
            <a:r>
              <a:rPr lang="en-US" sz="1700" dirty="0" smtClean="0"/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7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rmAutofit/>
          </a:bodyPr>
          <a:lstStyle/>
          <a:p>
            <a:r>
              <a:rPr lang="en-US" sz="1200" dirty="0" smtClean="0"/>
              <a:t> </a:t>
            </a:r>
            <a:r>
              <a:rPr lang="en-US" sz="1400" dirty="0"/>
              <a:t>UP state: the switch SM1 is on and SM2 is off; the load</a:t>
            </a:r>
          </a:p>
          <a:p>
            <a:pPr marL="109728" indent="0">
              <a:buNone/>
            </a:pPr>
            <a:r>
              <a:rPr lang="en-US" sz="1400" dirty="0" smtClean="0"/>
              <a:t>       capacitor </a:t>
            </a:r>
            <a:r>
              <a:rPr lang="en-US" sz="1400" dirty="0"/>
              <a:t>CL is charged by </a:t>
            </a:r>
            <a:r>
              <a:rPr lang="en-US" sz="1400" dirty="0" err="1"/>
              <a:t>Iup</a:t>
            </a:r>
            <a:r>
              <a:rPr lang="en-US" sz="1400" dirty="0"/>
              <a:t> and the voltage </a:t>
            </a:r>
            <a:r>
              <a:rPr lang="en-US" sz="1400" dirty="0" err="1"/>
              <a:t>Vc</a:t>
            </a:r>
            <a:r>
              <a:rPr lang="en-US" sz="1400" dirty="0"/>
              <a:t> </a:t>
            </a:r>
            <a:r>
              <a:rPr lang="en-US" sz="1400" dirty="0" smtClean="0"/>
              <a:t>rises.</a:t>
            </a:r>
          </a:p>
          <a:p>
            <a:pPr marL="109728" indent="0">
              <a:buNone/>
            </a:pPr>
            <a:endParaRPr lang="en-US" sz="1400" dirty="0" smtClean="0"/>
          </a:p>
          <a:p>
            <a:r>
              <a:rPr lang="en-US" sz="1400" dirty="0" smtClean="0"/>
              <a:t>DOWN </a:t>
            </a:r>
            <a:r>
              <a:rPr lang="en-US" sz="1400" dirty="0"/>
              <a:t>state: SM1 is off and SM2 is on, </a:t>
            </a:r>
            <a:r>
              <a:rPr lang="en-US" sz="1400" dirty="0" smtClean="0"/>
              <a:t>which causes </a:t>
            </a:r>
            <a:endParaRPr lang="en-US" sz="1400" dirty="0"/>
          </a:p>
          <a:p>
            <a:pPr marL="109728" indent="0">
              <a:buNone/>
            </a:pPr>
            <a:r>
              <a:rPr lang="en-US" sz="1400" dirty="0" smtClean="0"/>
              <a:t>     </a:t>
            </a:r>
            <a:r>
              <a:rPr lang="en-US" sz="1400" dirty="0"/>
              <a:t> </a:t>
            </a:r>
            <a:r>
              <a:rPr lang="en-US" sz="1400" dirty="0" smtClean="0"/>
              <a:t> CL to be </a:t>
            </a:r>
            <a:r>
              <a:rPr lang="en-US" sz="1400" dirty="0"/>
              <a:t>discharged by </a:t>
            </a:r>
            <a:r>
              <a:rPr lang="en-US" sz="1400" dirty="0" err="1" smtClean="0"/>
              <a:t>Idn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dirty="0" err="1"/>
              <a:t>Vc</a:t>
            </a:r>
            <a:r>
              <a:rPr lang="en-US" sz="1400" dirty="0"/>
              <a:t> </a:t>
            </a:r>
            <a:r>
              <a:rPr lang="en-US" sz="1400" dirty="0" smtClean="0"/>
              <a:t>falls.</a:t>
            </a:r>
          </a:p>
          <a:p>
            <a:pPr marL="109728" indent="0">
              <a:buNone/>
            </a:pPr>
            <a:endParaRPr lang="en-US" sz="1400" dirty="0"/>
          </a:p>
          <a:p>
            <a:r>
              <a:rPr lang="en-US" sz="1400" dirty="0" smtClean="0"/>
              <a:t>HOLD </a:t>
            </a:r>
            <a:r>
              <a:rPr lang="en-US" sz="1400" dirty="0"/>
              <a:t>state: SM1 and SM2 are both off, then no current</a:t>
            </a:r>
          </a:p>
          <a:p>
            <a:pPr marL="109728" indent="0">
              <a:buNone/>
            </a:pPr>
            <a:r>
              <a:rPr lang="en-US" sz="1400" dirty="0" smtClean="0"/>
              <a:t>      flows </a:t>
            </a:r>
            <a:r>
              <a:rPr lang="en-US" sz="1400" dirty="0"/>
              <a:t>into CL and </a:t>
            </a:r>
            <a:r>
              <a:rPr lang="en-US" sz="1400" dirty="0" err="1"/>
              <a:t>Vc</a:t>
            </a:r>
            <a:r>
              <a:rPr lang="en-US" sz="1400" dirty="0"/>
              <a:t> is held, which means that the PLL</a:t>
            </a:r>
          </a:p>
          <a:p>
            <a:pPr marL="109728" indent="0">
              <a:buNone/>
            </a:pPr>
            <a:r>
              <a:rPr lang="en-US" sz="1400" dirty="0" smtClean="0"/>
              <a:t>      is </a:t>
            </a:r>
            <a:r>
              <a:rPr lang="en-US" sz="1400" dirty="0"/>
              <a:t>locked. In ideal case, SM1 and SM2 will never be on at</a:t>
            </a:r>
          </a:p>
          <a:p>
            <a:pPr marL="109728" indent="0">
              <a:buNone/>
            </a:pPr>
            <a:r>
              <a:rPr lang="en-US" sz="1400" dirty="0" smtClean="0"/>
              <a:t>      the </a:t>
            </a:r>
            <a:r>
              <a:rPr lang="en-US" sz="1400" dirty="0"/>
              <a:t>same time</a:t>
            </a:r>
            <a:r>
              <a:rPr lang="en-US" sz="1400" dirty="0" smtClean="0"/>
              <a:t>.</a:t>
            </a:r>
          </a:p>
          <a:p>
            <a:pPr marL="109728" indent="0">
              <a:buNone/>
            </a:pPr>
            <a:endParaRPr lang="en-US" sz="1400" dirty="0" smtClean="0"/>
          </a:p>
          <a:p>
            <a:r>
              <a:rPr lang="en-US" sz="1400" dirty="0"/>
              <a:t>SM1 and </a:t>
            </a:r>
            <a:r>
              <a:rPr lang="en-US" sz="1400" dirty="0" smtClean="0"/>
              <a:t>SM2 are usually implemented using PMOS and </a:t>
            </a:r>
          </a:p>
          <a:p>
            <a:pPr marL="109728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NMOS devices respectively</a:t>
            </a:r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r>
              <a:rPr lang="en-US" sz="1400" dirty="0" smtClean="0"/>
              <a:t>[5]</a:t>
            </a:r>
            <a:endParaRPr lang="en-US" sz="1400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834743" y="4724400"/>
            <a:ext cx="3044042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/>
              <a:t>Fig </a:t>
            </a:r>
            <a:r>
              <a:rPr lang="en-US" dirty="0" smtClean="0"/>
              <a:t>1. </a:t>
            </a:r>
            <a:r>
              <a:rPr lang="en-US" dirty="0"/>
              <a:t>Schematic of conventional charge </a:t>
            </a:r>
            <a:r>
              <a:rPr lang="en-US" dirty="0" smtClean="0"/>
              <a:t>pump [5]</a:t>
            </a:r>
            <a:endParaRPr lang="en-US" dirty="0"/>
          </a:p>
        </p:txBody>
      </p:sp>
      <p:pic>
        <p:nvPicPr>
          <p:cNvPr id="7172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769917"/>
            <a:ext cx="285898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64128" y="228600"/>
            <a:ext cx="8229600" cy="4111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Basic Principle of Operation of a Conventional Charge Pump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6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85000" lnSpcReduction="20000"/>
          </a:bodyPr>
          <a:lstStyle/>
          <a:p>
            <a:r>
              <a:rPr lang="en-US" sz="1700" dirty="0" smtClean="0"/>
              <a:t>Introduction</a:t>
            </a:r>
          </a:p>
          <a:p>
            <a:r>
              <a:rPr lang="en-US" sz="1700" dirty="0" smtClean="0"/>
              <a:t>The Charge Pump</a:t>
            </a:r>
          </a:p>
          <a:p>
            <a:r>
              <a:rPr lang="en-US" sz="1700" dirty="0"/>
              <a:t>Basic Principle of Operation of a Conventional Charge </a:t>
            </a:r>
            <a:r>
              <a:rPr lang="en-US" sz="1700" dirty="0" smtClean="0"/>
              <a:t>Pump</a:t>
            </a:r>
          </a:p>
          <a:p>
            <a:r>
              <a:rPr lang="en-US" sz="1700" dirty="0">
                <a:solidFill>
                  <a:srgbClr val="FF0000"/>
                </a:solidFill>
              </a:rPr>
              <a:t>Non-ideal </a:t>
            </a:r>
            <a:r>
              <a:rPr lang="en-US" sz="1700" dirty="0" smtClean="0">
                <a:solidFill>
                  <a:srgbClr val="FF0000"/>
                </a:solidFill>
              </a:rPr>
              <a:t>Behavior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>
                <a:solidFill>
                  <a:srgbClr val="FF0000"/>
                </a:solidFill>
              </a:rPr>
              <a:t>Charge 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Charge Injection and Clock </a:t>
            </a:r>
            <a:r>
              <a:rPr lang="en-US" sz="1700" dirty="0" err="1"/>
              <a:t>Feedthrough</a:t>
            </a:r>
            <a:endParaRPr lang="en-US" sz="1700" dirty="0"/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Current </a:t>
            </a:r>
            <a:r>
              <a:rPr lang="en-US" sz="1700" dirty="0" smtClean="0"/>
              <a:t>Mismatch</a:t>
            </a:r>
          </a:p>
          <a:p>
            <a:r>
              <a:rPr lang="en-US" sz="1700" dirty="0"/>
              <a:t>Charge pump </a:t>
            </a:r>
            <a:r>
              <a:rPr lang="en-US" sz="1700" dirty="0" smtClean="0"/>
              <a:t>architectures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1: Conventional Tristate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2: Current Steering Topology 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3: Differential Input with Single – Ended Output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4: Fully Differential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/>
              <a:t>Type 5: High Voltage Charge </a:t>
            </a:r>
            <a:r>
              <a:rPr lang="en-US" sz="1700" dirty="0" smtClean="0"/>
              <a:t>Pumps</a:t>
            </a:r>
          </a:p>
          <a:p>
            <a:r>
              <a:rPr lang="en-US" sz="1700" dirty="0" smtClean="0"/>
              <a:t>Design Considerations</a:t>
            </a:r>
          </a:p>
          <a:p>
            <a:r>
              <a:rPr lang="en-US" sz="1700" dirty="0" smtClean="0"/>
              <a:t>Typical Charge Pump 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1:</a:t>
            </a:r>
            <a:r>
              <a:rPr lang="en-US" sz="1300" dirty="0"/>
              <a:t> </a:t>
            </a:r>
            <a:r>
              <a:rPr lang="en-US" sz="1300" dirty="0" smtClean="0"/>
              <a:t>Dual Compensation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2: NMOS Topology for a Dual Compensation Charge Pump Implementation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3: Dual </a:t>
            </a:r>
            <a:r>
              <a:rPr lang="en-US" sz="1300" dirty="0" err="1" smtClean="0"/>
              <a:t>Compension</a:t>
            </a:r>
            <a:r>
              <a:rPr lang="en-US" sz="1300" dirty="0" smtClean="0"/>
              <a:t> Implementation of a PMOS – NMOS Charge Pump Topology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4: Low Voltage High Speed Charge Pump design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5: Charge Pump Design for Ultra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6: Charge Pump Design for Low Phase Noise Low Power PLL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7: A Fully Differential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1300" dirty="0" smtClean="0"/>
              <a:t>Charge Pump Design 8: Charge Pump Design for a Low Power PLL</a:t>
            </a:r>
          </a:p>
          <a:p>
            <a:r>
              <a:rPr lang="en-US" sz="1700" dirty="0" smtClean="0"/>
              <a:t>Summary</a:t>
            </a:r>
          </a:p>
          <a:p>
            <a:r>
              <a:rPr lang="en-US" sz="1700" dirty="0" smtClean="0"/>
              <a:t>Reference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OUTLINE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1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6248400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There </a:t>
            </a:r>
            <a:r>
              <a:rPr lang="en-US" sz="1400" dirty="0"/>
              <a:t>will be charge sharing which </a:t>
            </a:r>
            <a:r>
              <a:rPr lang="en-US" sz="1400" dirty="0" smtClean="0"/>
              <a:t>is mostly </a:t>
            </a:r>
            <a:r>
              <a:rPr lang="en-US" sz="1400" dirty="0"/>
              <a:t>caused by</a:t>
            </a:r>
          </a:p>
          <a:p>
            <a:pPr marL="109728" indent="0">
              <a:buNone/>
            </a:pPr>
            <a:r>
              <a:rPr lang="en-US" sz="1400" dirty="0"/>
              <a:t>     </a:t>
            </a:r>
            <a:r>
              <a:rPr lang="en-US" sz="1400" dirty="0" smtClean="0"/>
              <a:t>the </a:t>
            </a:r>
            <a:r>
              <a:rPr lang="en-US" sz="1400" dirty="0"/>
              <a:t>positions of the two switch transistors. </a:t>
            </a:r>
            <a:endParaRPr lang="en-US" sz="1400" dirty="0" smtClean="0"/>
          </a:p>
          <a:p>
            <a:r>
              <a:rPr lang="en-US" sz="1400" dirty="0" smtClean="0"/>
              <a:t>When </a:t>
            </a:r>
            <a:r>
              <a:rPr lang="en-US" sz="1400" dirty="0"/>
              <a:t>SM1 and SM2 are both off, the voltage at the node X, </a:t>
            </a:r>
          </a:p>
          <a:p>
            <a:pPr marL="109728" indent="0">
              <a:buNone/>
            </a:pPr>
            <a:r>
              <a:rPr lang="en-US" sz="1400" dirty="0"/>
              <a:t>    </a:t>
            </a:r>
            <a:r>
              <a:rPr lang="en-US" sz="1400" dirty="0" err="1" smtClean="0"/>
              <a:t>Vx</a:t>
            </a:r>
            <a:r>
              <a:rPr lang="en-US" sz="1400" dirty="0" smtClean="0"/>
              <a:t> </a:t>
            </a:r>
            <a:r>
              <a:rPr lang="en-US" sz="1400" dirty="0"/>
              <a:t>is pulled up to </a:t>
            </a:r>
            <a:r>
              <a:rPr lang="en-US" sz="1400" dirty="0" err="1"/>
              <a:t>Vdd</a:t>
            </a:r>
            <a:r>
              <a:rPr lang="en-US" sz="1400" dirty="0"/>
              <a:t>, the voltage at the node Y, </a:t>
            </a:r>
            <a:r>
              <a:rPr lang="en-US" sz="1400" dirty="0" err="1"/>
              <a:t>Vy</a:t>
            </a:r>
            <a:r>
              <a:rPr lang="en-US" sz="1400" dirty="0"/>
              <a:t> is</a:t>
            </a:r>
          </a:p>
          <a:p>
            <a:pPr marL="109728" indent="0">
              <a:buNone/>
            </a:pPr>
            <a:r>
              <a:rPr lang="en-US" sz="1400" dirty="0"/>
              <a:t>    pulled down to </a:t>
            </a:r>
            <a:r>
              <a:rPr lang="en-US" sz="1400" dirty="0" err="1"/>
              <a:t>Gnd</a:t>
            </a:r>
            <a:r>
              <a:rPr lang="en-US" sz="1400" dirty="0"/>
              <a:t> and the </a:t>
            </a:r>
            <a:r>
              <a:rPr lang="en-US" sz="1400" dirty="0" err="1"/>
              <a:t>Vc</a:t>
            </a:r>
            <a:r>
              <a:rPr lang="en-US" sz="1400" dirty="0"/>
              <a:t> is floating. </a:t>
            </a:r>
            <a:endParaRPr lang="en-US" sz="1400" dirty="0" smtClean="0"/>
          </a:p>
          <a:p>
            <a:r>
              <a:rPr lang="en-US" sz="1400" dirty="0" smtClean="0"/>
              <a:t>For </a:t>
            </a:r>
            <a:r>
              <a:rPr lang="en-US" sz="1400" dirty="0"/>
              <a:t>the non-ideal narrow pulses in the signal UP, there is a </a:t>
            </a:r>
          </a:p>
          <a:p>
            <a:pPr marL="109728" indent="0">
              <a:buNone/>
            </a:pPr>
            <a:r>
              <a:rPr lang="en-US" sz="1400" dirty="0"/>
              <a:t>     </a:t>
            </a:r>
            <a:r>
              <a:rPr lang="en-US" sz="1400" dirty="0" smtClean="0"/>
              <a:t>series </a:t>
            </a:r>
            <a:r>
              <a:rPr lang="en-US" sz="1400" dirty="0"/>
              <a:t>of short period when the two switches are both on</a:t>
            </a:r>
          </a:p>
          <a:p>
            <a:pPr marL="109728" indent="0">
              <a:buNone/>
            </a:pPr>
            <a:r>
              <a:rPr lang="en-US" sz="1400" dirty="0"/>
              <a:t>     </a:t>
            </a:r>
            <a:r>
              <a:rPr lang="en-US" sz="1400" dirty="0" smtClean="0"/>
              <a:t>simultaneously</a:t>
            </a:r>
            <a:r>
              <a:rPr lang="en-US" sz="1400" dirty="0"/>
              <a:t>. </a:t>
            </a:r>
            <a:endParaRPr lang="en-US" sz="1400" dirty="0" smtClean="0"/>
          </a:p>
          <a:p>
            <a:r>
              <a:rPr lang="en-US" sz="1400" dirty="0" smtClean="0"/>
              <a:t>This </a:t>
            </a:r>
            <a:r>
              <a:rPr lang="en-US" sz="1400" dirty="0"/>
              <a:t>will cause the </a:t>
            </a:r>
            <a:r>
              <a:rPr lang="en-US" sz="1400" dirty="0" err="1"/>
              <a:t>Vx</a:t>
            </a:r>
            <a:r>
              <a:rPr lang="en-US" sz="1400" dirty="0"/>
              <a:t> to decrease and </a:t>
            </a:r>
            <a:r>
              <a:rPr lang="en-US" sz="1400" dirty="0" err="1"/>
              <a:t>Vy</a:t>
            </a:r>
            <a:r>
              <a:rPr lang="en-US" sz="1400" dirty="0"/>
              <a:t> to increase, which</a:t>
            </a:r>
          </a:p>
          <a:p>
            <a:pPr marL="109728" indent="0">
              <a:buNone/>
            </a:pPr>
            <a:r>
              <a:rPr lang="en-US" sz="1400" dirty="0"/>
              <a:t>     </a:t>
            </a:r>
            <a:r>
              <a:rPr lang="en-US" sz="1400" dirty="0" smtClean="0"/>
              <a:t>will </a:t>
            </a:r>
            <a:r>
              <a:rPr lang="en-US" sz="1400" dirty="0"/>
              <a:t>result in a consequent deviation in the output </a:t>
            </a:r>
            <a:r>
              <a:rPr lang="en-US" sz="1400" dirty="0" err="1"/>
              <a:t>Vc</a:t>
            </a:r>
            <a:r>
              <a:rPr lang="en-US" sz="1400" dirty="0"/>
              <a:t> due to</a:t>
            </a:r>
          </a:p>
          <a:p>
            <a:pPr marL="109728" indent="0">
              <a:buNone/>
            </a:pPr>
            <a:r>
              <a:rPr lang="en-US" sz="1400" dirty="0"/>
              <a:t>     </a:t>
            </a:r>
            <a:r>
              <a:rPr lang="en-US" sz="1400" dirty="0" smtClean="0"/>
              <a:t>the </a:t>
            </a:r>
            <a:r>
              <a:rPr lang="en-US" sz="1400" dirty="0"/>
              <a:t>charge sharing between CL and </a:t>
            </a:r>
            <a:r>
              <a:rPr lang="en-US" sz="1400" dirty="0" err="1"/>
              <a:t>Cx</a:t>
            </a:r>
            <a:r>
              <a:rPr lang="en-US" sz="1400" dirty="0"/>
              <a:t>, </a:t>
            </a:r>
            <a:r>
              <a:rPr lang="en-US" sz="1400" dirty="0" smtClean="0"/>
              <a:t>Cy as shown in the </a:t>
            </a:r>
          </a:p>
          <a:p>
            <a:pPr marL="109728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curve </a:t>
            </a:r>
            <a:r>
              <a:rPr lang="en-US" sz="1400" dirty="0"/>
              <a:t>(II) </a:t>
            </a:r>
            <a:r>
              <a:rPr lang="en-US" sz="1400" dirty="0" smtClean="0"/>
              <a:t>in </a:t>
            </a:r>
            <a:r>
              <a:rPr lang="en-US" sz="1400" dirty="0"/>
              <a:t>Fig 3 (b).</a:t>
            </a:r>
            <a:endParaRPr lang="en-US" sz="1400" dirty="0" smtClean="0"/>
          </a:p>
          <a:p>
            <a:r>
              <a:rPr lang="en-US" sz="1400" dirty="0" smtClean="0"/>
              <a:t>A </a:t>
            </a:r>
            <a:r>
              <a:rPr lang="en-US" sz="1400" dirty="0"/>
              <a:t>conventional solution is to use a unity gain amplifier to </a:t>
            </a:r>
          </a:p>
          <a:p>
            <a:pPr marL="109728" indent="0">
              <a:buNone/>
            </a:pPr>
            <a:r>
              <a:rPr lang="en-US" sz="1400" dirty="0"/>
              <a:t>     keep the </a:t>
            </a:r>
            <a:r>
              <a:rPr lang="en-US" sz="1400" dirty="0" err="1"/>
              <a:t>Vx</a:t>
            </a:r>
            <a:r>
              <a:rPr lang="en-US" sz="1400" dirty="0"/>
              <a:t> and </a:t>
            </a:r>
            <a:r>
              <a:rPr lang="en-US" sz="1400" dirty="0" err="1"/>
              <a:t>Vy</a:t>
            </a:r>
            <a:r>
              <a:rPr lang="en-US" sz="1400" dirty="0"/>
              <a:t> at the same level equal to </a:t>
            </a:r>
            <a:r>
              <a:rPr lang="en-US" sz="1400" dirty="0" err="1"/>
              <a:t>Vc</a:t>
            </a:r>
            <a:r>
              <a:rPr lang="en-US" sz="1400" dirty="0"/>
              <a:t> when the </a:t>
            </a:r>
          </a:p>
          <a:p>
            <a:pPr marL="109728" indent="0">
              <a:buNone/>
            </a:pPr>
            <a:r>
              <a:rPr lang="en-US" sz="1400" dirty="0"/>
              <a:t>     switch SM1 and SM2 are both on</a:t>
            </a:r>
            <a:r>
              <a:rPr lang="en-US" sz="1400" dirty="0" smtClean="0"/>
              <a:t>.</a:t>
            </a:r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r>
              <a:rPr lang="en-US" sz="1400" dirty="0" smtClean="0"/>
              <a:t> </a:t>
            </a:r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r>
              <a:rPr lang="en-US" sz="1400" dirty="0" smtClean="0"/>
              <a:t>[</a:t>
            </a:r>
            <a:r>
              <a:rPr lang="en-US" sz="1400" dirty="0"/>
              <a:t>5]</a:t>
            </a:r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9972" y="95992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Non-ideal </a:t>
            </a:r>
            <a:r>
              <a:rPr lang="en-US" sz="2000" dirty="0" smtClean="0">
                <a:solidFill>
                  <a:srgbClr val="FF0000"/>
                </a:solidFill>
              </a:rPr>
              <a:t>Behavior: Charge Sharing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4" y="609600"/>
            <a:ext cx="255428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6324599" y="3733800"/>
            <a:ext cx="2819401" cy="58881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100" dirty="0"/>
              <a:t>Fig </a:t>
            </a:r>
            <a:r>
              <a:rPr lang="en-US" sz="1100" dirty="0" smtClean="0"/>
              <a:t>2. </a:t>
            </a:r>
            <a:r>
              <a:rPr lang="en-US" sz="1100" dirty="0"/>
              <a:t>Schematic of conventional charge </a:t>
            </a:r>
            <a:r>
              <a:rPr lang="en-US" sz="1100" dirty="0" smtClean="0"/>
              <a:t>pump with a unity gain amplifier [5]</a:t>
            </a:r>
            <a:endParaRPr lang="en-US" sz="11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732314" y="6238504"/>
            <a:ext cx="5573486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/>
              <a:t>Fig. 3. Output waveforms, (a) ideal and (b) various non-ideal </a:t>
            </a:r>
            <a:r>
              <a:rPr lang="en-US" sz="1200" dirty="0" smtClean="0"/>
              <a:t>case  [5]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pic>
        <p:nvPicPr>
          <p:cNvPr id="8195" name="Picture 3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88871"/>
            <a:ext cx="2971800" cy="174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028" y="4322618"/>
            <a:ext cx="2953544" cy="182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67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4731</TotalTime>
  <Words>8724</Words>
  <Application>Microsoft Office PowerPoint</Application>
  <PresentationFormat>On-screen Show (4:3)</PresentationFormat>
  <Paragraphs>1249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Concourse</vt:lpstr>
      <vt:lpstr>   CHARGE PUMPS FOR PLLs   BY R. F. ADDO</vt:lpstr>
      <vt:lpstr>OUTLINE</vt:lpstr>
      <vt:lpstr>Introduction</vt:lpstr>
      <vt:lpstr>OUTLINE</vt:lpstr>
      <vt:lpstr>The Charge Pump</vt:lpstr>
      <vt:lpstr>OUTLINE</vt:lpstr>
      <vt:lpstr>Basic Principle of Operation of a Conventional Charge Pump</vt:lpstr>
      <vt:lpstr>OUTLINE</vt:lpstr>
      <vt:lpstr>Non-ideal Behavior: Charge Sharing </vt:lpstr>
      <vt:lpstr>OUTLINE</vt:lpstr>
      <vt:lpstr>Non – Ideal Behavior: Charge Injection and Clock Feedthrough</vt:lpstr>
      <vt:lpstr>Non – Ideal Behavior: Charge Injection and Clock Feedthrough Reduction</vt:lpstr>
      <vt:lpstr>OUTLINE</vt:lpstr>
      <vt:lpstr>Non – Ideal Behavior: Current Mismatch</vt:lpstr>
      <vt:lpstr>Non – Ideal Behavior: Current Mismatch (cont.)</vt:lpstr>
      <vt:lpstr>Non – Ideal Behavior: Current Mismatch Minimization (cont.)</vt:lpstr>
      <vt:lpstr>OUTLINE</vt:lpstr>
      <vt:lpstr>Charge pump architectures: Type 1: Conventional Tristate  [1]</vt:lpstr>
      <vt:lpstr>Charge pump architectures: Type 1: Conventional Tristate  [1] (cont.)</vt:lpstr>
      <vt:lpstr>Charge pump architectures: Type 1: Conventional Tristate  [1] (cont.)</vt:lpstr>
      <vt:lpstr>OUTLINE</vt:lpstr>
      <vt:lpstr>Charge pump architectures [1]</vt:lpstr>
      <vt:lpstr>OUTLINE</vt:lpstr>
      <vt:lpstr>Charge pump architectures: Type 4: Fully Differential Charge Pump Topology [1], [7]</vt:lpstr>
      <vt:lpstr>OUTLINE</vt:lpstr>
      <vt:lpstr>Charge pump architectures: Type 5: High Voltage Charge Pumps [8]</vt:lpstr>
      <vt:lpstr>OUTLINE</vt:lpstr>
      <vt:lpstr>Design Considerations For PLL’s Charge Pump </vt:lpstr>
      <vt:lpstr>OUTLINE</vt:lpstr>
      <vt:lpstr>CHARGE PUMP DESIGN 1 [2]</vt:lpstr>
      <vt:lpstr>OUTLINE</vt:lpstr>
      <vt:lpstr>CHARGE PUMP DESIGN 2 [4]</vt:lpstr>
      <vt:lpstr>PowerPoint Presentation</vt:lpstr>
      <vt:lpstr>OUTLINE</vt:lpstr>
      <vt:lpstr>CHARGE PUMP DESIGN 3 [3]</vt:lpstr>
      <vt:lpstr>OUTLINE</vt:lpstr>
      <vt:lpstr>CHARGE PUMP DESIGN 4 [5]</vt:lpstr>
      <vt:lpstr>OUTLINE</vt:lpstr>
      <vt:lpstr>CHARGE PUMP DESIGN 5 [10]</vt:lpstr>
      <vt:lpstr>OUTLINE</vt:lpstr>
      <vt:lpstr>CHARGE PUMP DESIGN 6 [11]</vt:lpstr>
      <vt:lpstr>OUTLINE</vt:lpstr>
      <vt:lpstr>CHARGE PUMP DESIGN 7 [12]</vt:lpstr>
      <vt:lpstr>OUTLINE</vt:lpstr>
      <vt:lpstr>CHARGE PUMP DESIGN 8 [13]</vt:lpstr>
      <vt:lpstr>OUTLINE</vt:lpstr>
      <vt:lpstr>SUMMARY</vt:lpstr>
      <vt:lpstr>OUTLINE</vt:lpstr>
      <vt:lpstr>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S. ADDO</dc:creator>
  <cp:lastModifiedBy>ABIGAIL S. ADDO</cp:lastModifiedBy>
  <cp:revision>177</cp:revision>
  <dcterms:created xsi:type="dcterms:W3CDTF">2011-03-23T18:29:14Z</dcterms:created>
  <dcterms:modified xsi:type="dcterms:W3CDTF">2011-04-18T19:32:33Z</dcterms:modified>
</cp:coreProperties>
</file>